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373" r:id="rId3"/>
    <p:sldId id="374" r:id="rId4"/>
    <p:sldId id="375" r:id="rId5"/>
    <p:sldId id="376" r:id="rId6"/>
    <p:sldId id="377" r:id="rId7"/>
    <p:sldId id="378" r:id="rId8"/>
    <p:sldId id="350" r:id="rId9"/>
    <p:sldId id="379" r:id="rId10"/>
    <p:sldId id="380" r:id="rId11"/>
    <p:sldId id="381" r:id="rId12"/>
    <p:sldId id="382" r:id="rId13"/>
    <p:sldId id="383" r:id="rId14"/>
    <p:sldId id="384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342" r:id="rId30"/>
    <p:sldId id="400" r:id="rId31"/>
    <p:sldId id="401" r:id="rId32"/>
    <p:sldId id="385" r:id="rId33"/>
    <p:sldId id="402" r:id="rId34"/>
    <p:sldId id="403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27A"/>
    <a:srgbClr val="660066"/>
    <a:srgbClr val="BC8FDD"/>
    <a:srgbClr val="FFFF66"/>
    <a:srgbClr val="FFFFCC"/>
    <a:srgbClr val="74B067"/>
    <a:srgbClr val="7FBF46"/>
    <a:srgbClr val="48803D"/>
    <a:srgbClr val="CC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93FEB-DA83-45CC-A740-32D74F82975E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9B82E-0522-4E08-AEEA-8ABF379C8B1F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ученики делятся на разные по уровню </a:t>
          </a:r>
          <a:r>
            <a:rPr lang="ru-RU" sz="1600" dirty="0" err="1" smtClean="0"/>
            <a:t>обученности</a:t>
          </a:r>
          <a:r>
            <a:rPr lang="ru-RU" sz="1600" dirty="0" smtClean="0"/>
            <a:t> группы (по 4 человека) </a:t>
          </a:r>
          <a:endParaRPr lang="ru-RU" sz="1600" dirty="0"/>
        </a:p>
      </dgm:t>
    </dgm:pt>
    <dgm:pt modelId="{E79DC5DD-1708-4A3A-ADBF-AA7045D8538E}" type="parTrans" cxnId="{DCD515A8-12F2-4E8D-A300-D20DDF64D1FA}">
      <dgm:prSet/>
      <dgm:spPr/>
      <dgm:t>
        <a:bodyPr/>
        <a:lstStyle/>
        <a:p>
          <a:endParaRPr lang="ru-RU"/>
        </a:p>
      </dgm:t>
    </dgm:pt>
    <dgm:pt modelId="{4FAC1A6C-FE7C-4966-9F5B-62C8595578DA}" type="sibTrans" cxnId="{DCD515A8-12F2-4E8D-A300-D20DDF64D1FA}">
      <dgm:prSet/>
      <dgm:spPr/>
      <dgm:t>
        <a:bodyPr/>
        <a:lstStyle/>
        <a:p>
          <a:endParaRPr lang="ru-RU"/>
        </a:p>
      </dgm:t>
    </dgm:pt>
    <dgm:pt modelId="{C515B88A-9963-47B1-93E2-45982D021F2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учитель объясняет новый материал, затем предлагает учащимся в группах задания на закрепление </a:t>
          </a:r>
          <a:endParaRPr lang="ru-RU" sz="1600" dirty="0"/>
        </a:p>
      </dgm:t>
    </dgm:pt>
    <dgm:pt modelId="{4D120F8C-F6DD-4F22-8B19-142ABE0B326B}" type="parTrans" cxnId="{82DF7DC8-04EF-4060-A58F-5C34600787AB}">
      <dgm:prSet/>
      <dgm:spPr/>
      <dgm:t>
        <a:bodyPr/>
        <a:lstStyle/>
        <a:p>
          <a:endParaRPr lang="ru-RU"/>
        </a:p>
      </dgm:t>
    </dgm:pt>
    <dgm:pt modelId="{59124CB2-E22B-4E43-AF06-FBF89B05CA41}" type="sibTrans" cxnId="{82DF7DC8-04EF-4060-A58F-5C34600787AB}">
      <dgm:prSet/>
      <dgm:spPr/>
      <dgm:t>
        <a:bodyPr/>
        <a:lstStyle/>
        <a:p>
          <a:endParaRPr lang="ru-RU"/>
        </a:p>
      </dgm:t>
    </dgm:pt>
    <dgm:pt modelId="{1BE3AA29-5900-4BCD-ACD4-C8A030E913C7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задание выполняется либо по частям,  либо по «вертушке» </a:t>
          </a:r>
          <a:endParaRPr lang="ru-RU" sz="1600" dirty="0"/>
        </a:p>
      </dgm:t>
    </dgm:pt>
    <dgm:pt modelId="{9676C1EA-580F-46CE-90AC-C8AA51657710}" type="parTrans" cxnId="{732F0570-E6F7-4A4C-9DD7-5EDA17D50375}">
      <dgm:prSet/>
      <dgm:spPr/>
      <dgm:t>
        <a:bodyPr/>
        <a:lstStyle/>
        <a:p>
          <a:endParaRPr lang="ru-RU"/>
        </a:p>
      </dgm:t>
    </dgm:pt>
    <dgm:pt modelId="{692C9E2B-EE31-4BC8-A506-B9D992988A2A}" type="sibTrans" cxnId="{732F0570-E6F7-4A4C-9DD7-5EDA17D50375}">
      <dgm:prSet/>
      <dgm:spPr/>
      <dgm:t>
        <a:bodyPr/>
        <a:lstStyle/>
        <a:p>
          <a:endParaRPr lang="ru-RU"/>
        </a:p>
      </dgm:t>
    </dgm:pt>
    <dgm:pt modelId="{A32A8D8A-DCED-4A36-BD91-E6A8FF031B0A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выполнение каждого задания комментируется учащимся и контролируется всей группой</a:t>
          </a:r>
          <a:endParaRPr lang="ru-RU" sz="1600" dirty="0"/>
        </a:p>
      </dgm:t>
    </dgm:pt>
    <dgm:pt modelId="{82232726-C0B0-41F5-9960-55CAB4453D59}" type="parTrans" cxnId="{DD967DA8-4809-423D-8853-75FEE405BFA2}">
      <dgm:prSet/>
      <dgm:spPr/>
      <dgm:t>
        <a:bodyPr/>
        <a:lstStyle/>
        <a:p>
          <a:endParaRPr lang="ru-RU"/>
        </a:p>
      </dgm:t>
    </dgm:pt>
    <dgm:pt modelId="{1401938F-490E-440E-A496-F53DD9CBF010}" type="sibTrans" cxnId="{DD967DA8-4809-423D-8853-75FEE405BFA2}">
      <dgm:prSet/>
      <dgm:spPr/>
      <dgm:t>
        <a:bodyPr/>
        <a:lstStyle/>
        <a:p>
          <a:endParaRPr lang="ru-RU"/>
        </a:p>
      </dgm:t>
    </dgm:pt>
    <dgm:pt modelId="{9CE38AC0-1CC8-4192-93AB-F3046786621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учитель даёт тест на проверку понимания нового материала </a:t>
          </a:r>
          <a:endParaRPr lang="ru-RU" sz="1600" dirty="0"/>
        </a:p>
      </dgm:t>
    </dgm:pt>
    <dgm:pt modelId="{3AA00767-A5BD-4742-84C4-BBD9BB665314}" type="parTrans" cxnId="{F12D0B03-30A6-449A-A8B5-8468EC5EECD8}">
      <dgm:prSet/>
      <dgm:spPr/>
      <dgm:t>
        <a:bodyPr/>
        <a:lstStyle/>
        <a:p>
          <a:endParaRPr lang="ru-RU"/>
        </a:p>
      </dgm:t>
    </dgm:pt>
    <dgm:pt modelId="{95D33487-C566-49CC-B55E-79185A48F8CF}" type="sibTrans" cxnId="{F12D0B03-30A6-449A-A8B5-8468EC5EECD8}">
      <dgm:prSet/>
      <dgm:spPr/>
      <dgm:t>
        <a:bodyPr/>
        <a:lstStyle/>
        <a:p>
          <a:endParaRPr lang="ru-RU"/>
        </a:p>
      </dgm:t>
    </dgm:pt>
    <dgm:pt modelId="{868A7E60-3AA0-4927-9A29-053787CD7367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задания обязательно дифференцируются: для сильных и слабых учащихся по сложности и объёму </a:t>
          </a:r>
          <a:endParaRPr lang="ru-RU" sz="1600" dirty="0"/>
        </a:p>
      </dgm:t>
    </dgm:pt>
    <dgm:pt modelId="{FE8D153F-4CD8-4016-A010-0E18061E036C}" type="parTrans" cxnId="{EF0758EE-9D81-4F34-A58C-8E5BA3CA604D}">
      <dgm:prSet/>
      <dgm:spPr/>
      <dgm:t>
        <a:bodyPr/>
        <a:lstStyle/>
        <a:p>
          <a:endParaRPr lang="ru-RU"/>
        </a:p>
      </dgm:t>
    </dgm:pt>
    <dgm:pt modelId="{50692BEF-9898-4AC1-9A30-198A6249A282}" type="sibTrans" cxnId="{EF0758EE-9D81-4F34-A58C-8E5BA3CA604D}">
      <dgm:prSet/>
      <dgm:spPr/>
      <dgm:t>
        <a:bodyPr/>
        <a:lstStyle/>
        <a:p>
          <a:endParaRPr lang="ru-RU"/>
        </a:p>
      </dgm:t>
    </dgm:pt>
    <dgm:pt modelId="{52A3E108-4A6C-4A3D-B403-CD1C521CA8E0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задания теста учащиеся выполняют индивидуально, вне группы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F5B24F5C-001A-45FF-9176-24EBFA78919C}" type="parTrans" cxnId="{BCF7EC83-78A1-471D-BF4D-BE655CE37F94}">
      <dgm:prSet/>
      <dgm:spPr/>
      <dgm:t>
        <a:bodyPr/>
        <a:lstStyle/>
        <a:p>
          <a:endParaRPr lang="ru-RU"/>
        </a:p>
      </dgm:t>
    </dgm:pt>
    <dgm:pt modelId="{7510706D-3F16-4FE3-A312-08DD07ABEA15}" type="sibTrans" cxnId="{BCF7EC83-78A1-471D-BF4D-BE655CE37F94}">
      <dgm:prSet/>
      <dgm:spPr/>
      <dgm:t>
        <a:bodyPr/>
        <a:lstStyle/>
        <a:p>
          <a:endParaRPr lang="ru-RU"/>
        </a:p>
      </dgm:t>
    </dgm:pt>
    <dgm:pt modelId="{E9B09BA5-0FEE-49CD-857E-7D537B737C2F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каждый учащийся оценивается персонально, его отметка не влияет на результаты группы</a:t>
          </a:r>
          <a:endParaRPr lang="ru-RU" dirty="0"/>
        </a:p>
      </dgm:t>
    </dgm:pt>
    <dgm:pt modelId="{B34C95B2-13B5-47BA-9172-259A83FE58A4}" type="parTrans" cxnId="{6055E0D8-3987-4F46-98A2-0D2B250678ED}">
      <dgm:prSet/>
      <dgm:spPr/>
      <dgm:t>
        <a:bodyPr/>
        <a:lstStyle/>
        <a:p>
          <a:endParaRPr lang="ru-RU"/>
        </a:p>
      </dgm:t>
    </dgm:pt>
    <dgm:pt modelId="{FA549281-2BDC-44C0-9B4E-450A477D9507}" type="sibTrans" cxnId="{6055E0D8-3987-4F46-98A2-0D2B250678ED}">
      <dgm:prSet/>
      <dgm:spPr/>
      <dgm:t>
        <a:bodyPr/>
        <a:lstStyle/>
        <a:p>
          <a:endParaRPr lang="ru-RU"/>
        </a:p>
      </dgm:t>
    </dgm:pt>
    <dgm:pt modelId="{E82EEE3B-7064-4787-B6F9-58B176F505AC}" type="pres">
      <dgm:prSet presAssocID="{9B993FEB-DA83-45CC-A740-32D74F82975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B255538-3A5C-4C5D-A960-6BF6DFAB34DF}" type="pres">
      <dgm:prSet presAssocID="{C819B82E-0522-4E08-AEEA-8ABF379C8B1F}" presName="compNode" presStyleCnt="0"/>
      <dgm:spPr/>
    </dgm:pt>
    <dgm:pt modelId="{E3099FCB-1A1B-4DE3-ADCD-FBC9E02BC907}" type="pres">
      <dgm:prSet presAssocID="{C819B82E-0522-4E08-AEEA-8ABF379C8B1F}" presName="dummyConnPt" presStyleCnt="0"/>
      <dgm:spPr/>
    </dgm:pt>
    <dgm:pt modelId="{7C4D3D0C-E629-43BE-8888-7393D83288F5}" type="pres">
      <dgm:prSet presAssocID="{C819B82E-0522-4E08-AEEA-8ABF379C8B1F}" presName="node" presStyleLbl="node1" presStyleIdx="0" presStyleCnt="8" custScaleX="161664" custScaleY="96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CE5E7-2835-47F5-AD9E-4D903E22A1FB}" type="pres">
      <dgm:prSet presAssocID="{4FAC1A6C-FE7C-4966-9F5B-62C8595578DA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D5D6E066-D4A9-4D2E-8A69-1468BB2509B9}" type="pres">
      <dgm:prSet presAssocID="{C515B88A-9963-47B1-93E2-45982D021F28}" presName="compNode" presStyleCnt="0"/>
      <dgm:spPr/>
    </dgm:pt>
    <dgm:pt modelId="{3B527EA4-B4D7-4D9D-A473-F6D7EEC3BF46}" type="pres">
      <dgm:prSet presAssocID="{C515B88A-9963-47B1-93E2-45982D021F28}" presName="dummyConnPt" presStyleCnt="0"/>
      <dgm:spPr/>
    </dgm:pt>
    <dgm:pt modelId="{472F0B54-5499-4E01-A4E9-5CFB0077D65A}" type="pres">
      <dgm:prSet presAssocID="{C515B88A-9963-47B1-93E2-45982D021F28}" presName="node" presStyleLbl="node1" presStyleIdx="1" presStyleCnt="8" custScaleX="161664" custScaleY="96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30D77-F706-4D4B-A284-6FC22C8A3B5C}" type="pres">
      <dgm:prSet presAssocID="{59124CB2-E22B-4E43-AF06-FBF89B05CA41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B034A325-ADBC-454C-8E61-F79B3ECA2578}" type="pres">
      <dgm:prSet presAssocID="{1BE3AA29-5900-4BCD-ACD4-C8A030E913C7}" presName="compNode" presStyleCnt="0"/>
      <dgm:spPr/>
    </dgm:pt>
    <dgm:pt modelId="{0EDE7763-375F-4B78-BD9D-C04BFE90933B}" type="pres">
      <dgm:prSet presAssocID="{1BE3AA29-5900-4BCD-ACD4-C8A030E913C7}" presName="dummyConnPt" presStyleCnt="0"/>
      <dgm:spPr/>
    </dgm:pt>
    <dgm:pt modelId="{F73621A8-7220-44BA-B5B6-7410945BFFF3}" type="pres">
      <dgm:prSet presAssocID="{1BE3AA29-5900-4BCD-ACD4-C8A030E913C7}" presName="node" presStyleLbl="node1" presStyleIdx="2" presStyleCnt="8" custScaleX="161664" custScaleY="96998" custLinFactNeighborX="-3422" custLinFactNeighborY="-4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A4025-6F20-4DFA-B591-18584570158A}" type="pres">
      <dgm:prSet presAssocID="{692C9E2B-EE31-4BC8-A506-B9D992988A2A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AC4DCF53-27FB-4292-B917-B56E3C2D1849}" type="pres">
      <dgm:prSet presAssocID="{A32A8D8A-DCED-4A36-BD91-E6A8FF031B0A}" presName="compNode" presStyleCnt="0"/>
      <dgm:spPr/>
    </dgm:pt>
    <dgm:pt modelId="{7046ABAB-EBF6-4A6F-893D-3034EC66C9B3}" type="pres">
      <dgm:prSet presAssocID="{A32A8D8A-DCED-4A36-BD91-E6A8FF031B0A}" presName="dummyConnPt" presStyleCnt="0"/>
      <dgm:spPr/>
    </dgm:pt>
    <dgm:pt modelId="{4051E3FC-9A6F-4DCE-9833-2954ADF1A0FF}" type="pres">
      <dgm:prSet presAssocID="{A32A8D8A-DCED-4A36-BD91-E6A8FF031B0A}" presName="node" presStyleLbl="node1" presStyleIdx="3" presStyleCnt="8" custScaleX="161664" custScaleY="96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F30A-0259-42F5-8215-3A7191FE570A}" type="pres">
      <dgm:prSet presAssocID="{1401938F-490E-440E-A496-F53DD9CBF010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1C7C9095-6CBC-4CB9-8090-9D2762E235C4}" type="pres">
      <dgm:prSet presAssocID="{9CE38AC0-1CC8-4192-93AB-F30467866219}" presName="compNode" presStyleCnt="0"/>
      <dgm:spPr/>
    </dgm:pt>
    <dgm:pt modelId="{06B42830-D4E3-4803-8A00-E46317457894}" type="pres">
      <dgm:prSet presAssocID="{9CE38AC0-1CC8-4192-93AB-F30467866219}" presName="dummyConnPt" presStyleCnt="0"/>
      <dgm:spPr/>
    </dgm:pt>
    <dgm:pt modelId="{ECB248C7-D64D-4A79-A676-6A7A8991F2AD}" type="pres">
      <dgm:prSet presAssocID="{9CE38AC0-1CC8-4192-93AB-F30467866219}" presName="node" presStyleLbl="node1" presStyleIdx="4" presStyleCnt="8" custScaleX="161664" custScaleY="96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3953B-39B5-452D-81A7-1E36AFAA6177}" type="pres">
      <dgm:prSet presAssocID="{95D33487-C566-49CC-B55E-79185A48F8CF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F7ACDBEC-7232-4295-B499-C84A1A32BA04}" type="pres">
      <dgm:prSet presAssocID="{868A7E60-3AA0-4927-9A29-053787CD7367}" presName="compNode" presStyleCnt="0"/>
      <dgm:spPr/>
    </dgm:pt>
    <dgm:pt modelId="{24AD000D-4577-40F8-A8D2-0F6D6AF0F161}" type="pres">
      <dgm:prSet presAssocID="{868A7E60-3AA0-4927-9A29-053787CD7367}" presName="dummyConnPt" presStyleCnt="0"/>
      <dgm:spPr/>
    </dgm:pt>
    <dgm:pt modelId="{25AF2B54-D62F-485A-856B-4A81A824E0C3}" type="pres">
      <dgm:prSet presAssocID="{868A7E60-3AA0-4927-9A29-053787CD7367}" presName="node" presStyleLbl="node1" presStyleIdx="5" presStyleCnt="8" custScaleX="161664" custScaleY="96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4CA15-705C-4855-A332-3621FFB6593C}" type="pres">
      <dgm:prSet presAssocID="{50692BEF-9898-4AC1-9A30-198A6249A282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A54530F4-4E5F-48BE-91C3-14D40CB521E7}" type="pres">
      <dgm:prSet presAssocID="{52A3E108-4A6C-4A3D-B403-CD1C521CA8E0}" presName="compNode" presStyleCnt="0"/>
      <dgm:spPr/>
    </dgm:pt>
    <dgm:pt modelId="{2BF5A533-925D-4D5E-9258-DD299CDE96D5}" type="pres">
      <dgm:prSet presAssocID="{52A3E108-4A6C-4A3D-B403-CD1C521CA8E0}" presName="dummyConnPt" presStyleCnt="0"/>
      <dgm:spPr/>
    </dgm:pt>
    <dgm:pt modelId="{DDE14513-65D5-4F98-BA57-2B471A6C925D}" type="pres">
      <dgm:prSet presAssocID="{52A3E108-4A6C-4A3D-B403-CD1C521CA8E0}" presName="node" presStyleLbl="node1" presStyleIdx="6" presStyleCnt="8" custScaleX="159612" custScaleY="95632" custLinFactNeighborY="2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24850-EA16-4301-A57F-6B7B26030D80}" type="pres">
      <dgm:prSet presAssocID="{7510706D-3F16-4FE3-A312-08DD07ABEA15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DDBB736E-829F-425A-AA7E-8DF1F48DE9E8}" type="pres">
      <dgm:prSet presAssocID="{E9B09BA5-0FEE-49CD-857E-7D537B737C2F}" presName="compNode" presStyleCnt="0"/>
      <dgm:spPr/>
    </dgm:pt>
    <dgm:pt modelId="{3C19F72D-6A5C-4F8F-93A5-1B0B19F4D2BF}" type="pres">
      <dgm:prSet presAssocID="{E9B09BA5-0FEE-49CD-857E-7D537B737C2F}" presName="dummyConnPt" presStyleCnt="0"/>
      <dgm:spPr/>
    </dgm:pt>
    <dgm:pt modelId="{6005F210-49B0-42F0-9B0D-7A12C910A16E}" type="pres">
      <dgm:prSet presAssocID="{E9B09BA5-0FEE-49CD-857E-7D537B737C2F}" presName="node" presStyleLbl="node1" presStyleIdx="7" presStyleCnt="8" custScaleX="157611" custScaleY="94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ABE12-65CE-4AE8-A2B4-859B5236EDDD}" type="presOf" srcId="{52A3E108-4A6C-4A3D-B403-CD1C521CA8E0}" destId="{DDE14513-65D5-4F98-BA57-2B471A6C925D}" srcOrd="0" destOrd="0" presId="urn:microsoft.com/office/officeart/2005/8/layout/bProcess4"/>
    <dgm:cxn modelId="{82DF7DC8-04EF-4060-A58F-5C34600787AB}" srcId="{9B993FEB-DA83-45CC-A740-32D74F82975E}" destId="{C515B88A-9963-47B1-93E2-45982D021F28}" srcOrd="1" destOrd="0" parTransId="{4D120F8C-F6DD-4F22-8B19-142ABE0B326B}" sibTransId="{59124CB2-E22B-4E43-AF06-FBF89B05CA41}"/>
    <dgm:cxn modelId="{EF0758EE-9D81-4F34-A58C-8E5BA3CA604D}" srcId="{9B993FEB-DA83-45CC-A740-32D74F82975E}" destId="{868A7E60-3AA0-4927-9A29-053787CD7367}" srcOrd="5" destOrd="0" parTransId="{FE8D153F-4CD8-4016-A010-0E18061E036C}" sibTransId="{50692BEF-9898-4AC1-9A30-198A6249A282}"/>
    <dgm:cxn modelId="{5B7CBF8F-7D8F-4625-94C1-6F230548A6A5}" type="presOf" srcId="{A32A8D8A-DCED-4A36-BD91-E6A8FF031B0A}" destId="{4051E3FC-9A6F-4DCE-9833-2954ADF1A0FF}" srcOrd="0" destOrd="0" presId="urn:microsoft.com/office/officeart/2005/8/layout/bProcess4"/>
    <dgm:cxn modelId="{636FC63D-94A9-4333-9A32-F4E7BC68FF2D}" type="presOf" srcId="{C515B88A-9963-47B1-93E2-45982D021F28}" destId="{472F0B54-5499-4E01-A4E9-5CFB0077D65A}" srcOrd="0" destOrd="0" presId="urn:microsoft.com/office/officeart/2005/8/layout/bProcess4"/>
    <dgm:cxn modelId="{B10FFB4E-5408-4A52-A2C9-F2BA61EB30EF}" type="presOf" srcId="{7510706D-3F16-4FE3-A312-08DD07ABEA15}" destId="{FAF24850-EA16-4301-A57F-6B7B26030D80}" srcOrd="0" destOrd="0" presId="urn:microsoft.com/office/officeart/2005/8/layout/bProcess4"/>
    <dgm:cxn modelId="{F73E3B12-CD88-4C2E-A512-0339EEBE2100}" type="presOf" srcId="{C819B82E-0522-4E08-AEEA-8ABF379C8B1F}" destId="{7C4D3D0C-E629-43BE-8888-7393D83288F5}" srcOrd="0" destOrd="0" presId="urn:microsoft.com/office/officeart/2005/8/layout/bProcess4"/>
    <dgm:cxn modelId="{36FB5B71-2AB4-4FDA-A282-E7F0356D4394}" type="presOf" srcId="{50692BEF-9898-4AC1-9A30-198A6249A282}" destId="{B6C4CA15-705C-4855-A332-3621FFB6593C}" srcOrd="0" destOrd="0" presId="urn:microsoft.com/office/officeart/2005/8/layout/bProcess4"/>
    <dgm:cxn modelId="{F12D0B03-30A6-449A-A8B5-8468EC5EECD8}" srcId="{9B993FEB-DA83-45CC-A740-32D74F82975E}" destId="{9CE38AC0-1CC8-4192-93AB-F30467866219}" srcOrd="4" destOrd="0" parTransId="{3AA00767-A5BD-4742-84C4-BBD9BB665314}" sibTransId="{95D33487-C566-49CC-B55E-79185A48F8CF}"/>
    <dgm:cxn modelId="{732F0570-E6F7-4A4C-9DD7-5EDA17D50375}" srcId="{9B993FEB-DA83-45CC-A740-32D74F82975E}" destId="{1BE3AA29-5900-4BCD-ACD4-C8A030E913C7}" srcOrd="2" destOrd="0" parTransId="{9676C1EA-580F-46CE-90AC-C8AA51657710}" sibTransId="{692C9E2B-EE31-4BC8-A506-B9D992988A2A}"/>
    <dgm:cxn modelId="{8FB2DEC5-D39C-40E7-B9BF-1EBD07A42799}" type="presOf" srcId="{59124CB2-E22B-4E43-AF06-FBF89B05CA41}" destId="{6DD30D77-F706-4D4B-A284-6FC22C8A3B5C}" srcOrd="0" destOrd="0" presId="urn:microsoft.com/office/officeart/2005/8/layout/bProcess4"/>
    <dgm:cxn modelId="{D058493B-DF3E-497D-BF0E-74AE673EE473}" type="presOf" srcId="{9B993FEB-DA83-45CC-A740-32D74F82975E}" destId="{E82EEE3B-7064-4787-B6F9-58B176F505AC}" srcOrd="0" destOrd="0" presId="urn:microsoft.com/office/officeart/2005/8/layout/bProcess4"/>
    <dgm:cxn modelId="{BCD07B82-13FD-434D-929D-D6C9DAF952C7}" type="presOf" srcId="{1401938F-490E-440E-A496-F53DD9CBF010}" destId="{D5AFF30A-0259-42F5-8215-3A7191FE570A}" srcOrd="0" destOrd="0" presId="urn:microsoft.com/office/officeart/2005/8/layout/bProcess4"/>
    <dgm:cxn modelId="{FE937934-787E-4C4A-8E89-6166543E5F02}" type="presOf" srcId="{95D33487-C566-49CC-B55E-79185A48F8CF}" destId="{E0F3953B-39B5-452D-81A7-1E36AFAA6177}" srcOrd="0" destOrd="0" presId="urn:microsoft.com/office/officeart/2005/8/layout/bProcess4"/>
    <dgm:cxn modelId="{6055E0D8-3987-4F46-98A2-0D2B250678ED}" srcId="{9B993FEB-DA83-45CC-A740-32D74F82975E}" destId="{E9B09BA5-0FEE-49CD-857E-7D537B737C2F}" srcOrd="7" destOrd="0" parTransId="{B34C95B2-13B5-47BA-9172-259A83FE58A4}" sibTransId="{FA549281-2BDC-44C0-9B4E-450A477D9507}"/>
    <dgm:cxn modelId="{BCF7EC83-78A1-471D-BF4D-BE655CE37F94}" srcId="{9B993FEB-DA83-45CC-A740-32D74F82975E}" destId="{52A3E108-4A6C-4A3D-B403-CD1C521CA8E0}" srcOrd="6" destOrd="0" parTransId="{F5B24F5C-001A-45FF-9176-24EBFA78919C}" sibTransId="{7510706D-3F16-4FE3-A312-08DD07ABEA15}"/>
    <dgm:cxn modelId="{DCD515A8-12F2-4E8D-A300-D20DDF64D1FA}" srcId="{9B993FEB-DA83-45CC-A740-32D74F82975E}" destId="{C819B82E-0522-4E08-AEEA-8ABF379C8B1F}" srcOrd="0" destOrd="0" parTransId="{E79DC5DD-1708-4A3A-ADBF-AA7045D8538E}" sibTransId="{4FAC1A6C-FE7C-4966-9F5B-62C8595578DA}"/>
    <dgm:cxn modelId="{31668B5E-FC69-47DC-8139-305E45225F38}" type="presOf" srcId="{1BE3AA29-5900-4BCD-ACD4-C8A030E913C7}" destId="{F73621A8-7220-44BA-B5B6-7410945BFFF3}" srcOrd="0" destOrd="0" presId="urn:microsoft.com/office/officeart/2005/8/layout/bProcess4"/>
    <dgm:cxn modelId="{1938CB51-BA76-4371-9020-DD28EF0A5D58}" type="presOf" srcId="{4FAC1A6C-FE7C-4966-9F5B-62C8595578DA}" destId="{E5ECE5E7-2835-47F5-AD9E-4D903E22A1FB}" srcOrd="0" destOrd="0" presId="urn:microsoft.com/office/officeart/2005/8/layout/bProcess4"/>
    <dgm:cxn modelId="{26CA0B74-99A0-4C30-9188-34992B3D9053}" type="presOf" srcId="{868A7E60-3AA0-4927-9A29-053787CD7367}" destId="{25AF2B54-D62F-485A-856B-4A81A824E0C3}" srcOrd="0" destOrd="0" presId="urn:microsoft.com/office/officeart/2005/8/layout/bProcess4"/>
    <dgm:cxn modelId="{53778A68-D3A2-4D7D-AC79-E1768DC05D58}" type="presOf" srcId="{692C9E2B-EE31-4BC8-A506-B9D992988A2A}" destId="{A24A4025-6F20-4DFA-B591-18584570158A}" srcOrd="0" destOrd="0" presId="urn:microsoft.com/office/officeart/2005/8/layout/bProcess4"/>
    <dgm:cxn modelId="{631F73D8-2271-428A-8955-0F68C64E443D}" type="presOf" srcId="{E9B09BA5-0FEE-49CD-857E-7D537B737C2F}" destId="{6005F210-49B0-42F0-9B0D-7A12C910A16E}" srcOrd="0" destOrd="0" presId="urn:microsoft.com/office/officeart/2005/8/layout/bProcess4"/>
    <dgm:cxn modelId="{4EA64138-9815-4263-A70A-B6A1467C20D1}" type="presOf" srcId="{9CE38AC0-1CC8-4192-93AB-F30467866219}" destId="{ECB248C7-D64D-4A79-A676-6A7A8991F2AD}" srcOrd="0" destOrd="0" presId="urn:microsoft.com/office/officeart/2005/8/layout/bProcess4"/>
    <dgm:cxn modelId="{DD967DA8-4809-423D-8853-75FEE405BFA2}" srcId="{9B993FEB-DA83-45CC-A740-32D74F82975E}" destId="{A32A8D8A-DCED-4A36-BD91-E6A8FF031B0A}" srcOrd="3" destOrd="0" parTransId="{82232726-C0B0-41F5-9960-55CAB4453D59}" sibTransId="{1401938F-490E-440E-A496-F53DD9CBF010}"/>
    <dgm:cxn modelId="{E0265BB8-6CCE-468D-A59E-9521B2ABF432}" type="presParOf" srcId="{E82EEE3B-7064-4787-B6F9-58B176F505AC}" destId="{6B255538-3A5C-4C5D-A960-6BF6DFAB34DF}" srcOrd="0" destOrd="0" presId="urn:microsoft.com/office/officeart/2005/8/layout/bProcess4"/>
    <dgm:cxn modelId="{F96E1FB5-DB38-40F9-8C4D-19C7A7C9C9A6}" type="presParOf" srcId="{6B255538-3A5C-4C5D-A960-6BF6DFAB34DF}" destId="{E3099FCB-1A1B-4DE3-ADCD-FBC9E02BC907}" srcOrd="0" destOrd="0" presId="urn:microsoft.com/office/officeart/2005/8/layout/bProcess4"/>
    <dgm:cxn modelId="{CE297801-4A9B-4C4A-99B4-CBDCBA707183}" type="presParOf" srcId="{6B255538-3A5C-4C5D-A960-6BF6DFAB34DF}" destId="{7C4D3D0C-E629-43BE-8888-7393D83288F5}" srcOrd="1" destOrd="0" presId="urn:microsoft.com/office/officeart/2005/8/layout/bProcess4"/>
    <dgm:cxn modelId="{42AEF851-6DA5-48BF-9F57-786580C771BB}" type="presParOf" srcId="{E82EEE3B-7064-4787-B6F9-58B176F505AC}" destId="{E5ECE5E7-2835-47F5-AD9E-4D903E22A1FB}" srcOrd="1" destOrd="0" presId="urn:microsoft.com/office/officeart/2005/8/layout/bProcess4"/>
    <dgm:cxn modelId="{C5E2B0FA-2850-4F89-A140-8C5E994B8AA5}" type="presParOf" srcId="{E82EEE3B-7064-4787-B6F9-58B176F505AC}" destId="{D5D6E066-D4A9-4D2E-8A69-1468BB2509B9}" srcOrd="2" destOrd="0" presId="urn:microsoft.com/office/officeart/2005/8/layout/bProcess4"/>
    <dgm:cxn modelId="{CBC3720B-63A3-45D8-9C8C-11851B25024F}" type="presParOf" srcId="{D5D6E066-D4A9-4D2E-8A69-1468BB2509B9}" destId="{3B527EA4-B4D7-4D9D-A473-F6D7EEC3BF46}" srcOrd="0" destOrd="0" presId="urn:microsoft.com/office/officeart/2005/8/layout/bProcess4"/>
    <dgm:cxn modelId="{8BA5A6DD-C615-4B25-B92A-0EE960ED33AB}" type="presParOf" srcId="{D5D6E066-D4A9-4D2E-8A69-1468BB2509B9}" destId="{472F0B54-5499-4E01-A4E9-5CFB0077D65A}" srcOrd="1" destOrd="0" presId="urn:microsoft.com/office/officeart/2005/8/layout/bProcess4"/>
    <dgm:cxn modelId="{AFE03C4A-6AFB-437D-A239-B230FC171292}" type="presParOf" srcId="{E82EEE3B-7064-4787-B6F9-58B176F505AC}" destId="{6DD30D77-F706-4D4B-A284-6FC22C8A3B5C}" srcOrd="3" destOrd="0" presId="urn:microsoft.com/office/officeart/2005/8/layout/bProcess4"/>
    <dgm:cxn modelId="{E7D96F01-927C-46E5-8E50-4B72409988EA}" type="presParOf" srcId="{E82EEE3B-7064-4787-B6F9-58B176F505AC}" destId="{B034A325-ADBC-454C-8E61-F79B3ECA2578}" srcOrd="4" destOrd="0" presId="urn:microsoft.com/office/officeart/2005/8/layout/bProcess4"/>
    <dgm:cxn modelId="{C29EB6E7-527B-4B8E-8202-1214B98D1CBB}" type="presParOf" srcId="{B034A325-ADBC-454C-8E61-F79B3ECA2578}" destId="{0EDE7763-375F-4B78-BD9D-C04BFE90933B}" srcOrd="0" destOrd="0" presId="urn:microsoft.com/office/officeart/2005/8/layout/bProcess4"/>
    <dgm:cxn modelId="{1CE30407-EA5C-45CE-BBBB-37EA92A2C826}" type="presParOf" srcId="{B034A325-ADBC-454C-8E61-F79B3ECA2578}" destId="{F73621A8-7220-44BA-B5B6-7410945BFFF3}" srcOrd="1" destOrd="0" presId="urn:microsoft.com/office/officeart/2005/8/layout/bProcess4"/>
    <dgm:cxn modelId="{D6D036DB-81AA-4A28-A132-204C68A818AB}" type="presParOf" srcId="{E82EEE3B-7064-4787-B6F9-58B176F505AC}" destId="{A24A4025-6F20-4DFA-B591-18584570158A}" srcOrd="5" destOrd="0" presId="urn:microsoft.com/office/officeart/2005/8/layout/bProcess4"/>
    <dgm:cxn modelId="{8690901C-1411-48F9-B281-13F29B16C36B}" type="presParOf" srcId="{E82EEE3B-7064-4787-B6F9-58B176F505AC}" destId="{AC4DCF53-27FB-4292-B917-B56E3C2D1849}" srcOrd="6" destOrd="0" presId="urn:microsoft.com/office/officeart/2005/8/layout/bProcess4"/>
    <dgm:cxn modelId="{4100F487-A128-4BF4-9CCE-625F3B7E5B50}" type="presParOf" srcId="{AC4DCF53-27FB-4292-B917-B56E3C2D1849}" destId="{7046ABAB-EBF6-4A6F-893D-3034EC66C9B3}" srcOrd="0" destOrd="0" presId="urn:microsoft.com/office/officeart/2005/8/layout/bProcess4"/>
    <dgm:cxn modelId="{97B110C9-4958-4C38-9E81-5DC110989B69}" type="presParOf" srcId="{AC4DCF53-27FB-4292-B917-B56E3C2D1849}" destId="{4051E3FC-9A6F-4DCE-9833-2954ADF1A0FF}" srcOrd="1" destOrd="0" presId="urn:microsoft.com/office/officeart/2005/8/layout/bProcess4"/>
    <dgm:cxn modelId="{E5BF6E79-C445-4DEB-A6C2-2EED80FAE946}" type="presParOf" srcId="{E82EEE3B-7064-4787-B6F9-58B176F505AC}" destId="{D5AFF30A-0259-42F5-8215-3A7191FE570A}" srcOrd="7" destOrd="0" presId="urn:microsoft.com/office/officeart/2005/8/layout/bProcess4"/>
    <dgm:cxn modelId="{5FCF8AB7-578B-44BB-921B-42754B77D84E}" type="presParOf" srcId="{E82EEE3B-7064-4787-B6F9-58B176F505AC}" destId="{1C7C9095-6CBC-4CB9-8090-9D2762E235C4}" srcOrd="8" destOrd="0" presId="urn:microsoft.com/office/officeart/2005/8/layout/bProcess4"/>
    <dgm:cxn modelId="{92AA249C-4673-4320-8898-9FA135D9D061}" type="presParOf" srcId="{1C7C9095-6CBC-4CB9-8090-9D2762E235C4}" destId="{06B42830-D4E3-4803-8A00-E46317457894}" srcOrd="0" destOrd="0" presId="urn:microsoft.com/office/officeart/2005/8/layout/bProcess4"/>
    <dgm:cxn modelId="{B6D494F6-E39B-4C78-A235-5AD1C1D0945F}" type="presParOf" srcId="{1C7C9095-6CBC-4CB9-8090-9D2762E235C4}" destId="{ECB248C7-D64D-4A79-A676-6A7A8991F2AD}" srcOrd="1" destOrd="0" presId="urn:microsoft.com/office/officeart/2005/8/layout/bProcess4"/>
    <dgm:cxn modelId="{76EF824C-1486-424A-B14B-0CA90E0D5077}" type="presParOf" srcId="{E82EEE3B-7064-4787-B6F9-58B176F505AC}" destId="{E0F3953B-39B5-452D-81A7-1E36AFAA6177}" srcOrd="9" destOrd="0" presId="urn:microsoft.com/office/officeart/2005/8/layout/bProcess4"/>
    <dgm:cxn modelId="{48DA43DF-1EBB-4185-9FF1-6BBC56D0D6AC}" type="presParOf" srcId="{E82EEE3B-7064-4787-B6F9-58B176F505AC}" destId="{F7ACDBEC-7232-4295-B499-C84A1A32BA04}" srcOrd="10" destOrd="0" presId="urn:microsoft.com/office/officeart/2005/8/layout/bProcess4"/>
    <dgm:cxn modelId="{EFE4D25D-7460-4D7D-9C31-BA83ADBF3300}" type="presParOf" srcId="{F7ACDBEC-7232-4295-B499-C84A1A32BA04}" destId="{24AD000D-4577-40F8-A8D2-0F6D6AF0F161}" srcOrd="0" destOrd="0" presId="urn:microsoft.com/office/officeart/2005/8/layout/bProcess4"/>
    <dgm:cxn modelId="{1F7A0DAC-6707-403E-8691-7B55C353CD37}" type="presParOf" srcId="{F7ACDBEC-7232-4295-B499-C84A1A32BA04}" destId="{25AF2B54-D62F-485A-856B-4A81A824E0C3}" srcOrd="1" destOrd="0" presId="urn:microsoft.com/office/officeart/2005/8/layout/bProcess4"/>
    <dgm:cxn modelId="{308F2395-98A2-4510-9A0E-5F8C13A290BE}" type="presParOf" srcId="{E82EEE3B-7064-4787-B6F9-58B176F505AC}" destId="{B6C4CA15-705C-4855-A332-3621FFB6593C}" srcOrd="11" destOrd="0" presId="urn:microsoft.com/office/officeart/2005/8/layout/bProcess4"/>
    <dgm:cxn modelId="{F06C5EDC-C2E6-4D02-92CC-87CAECAAE1EF}" type="presParOf" srcId="{E82EEE3B-7064-4787-B6F9-58B176F505AC}" destId="{A54530F4-4E5F-48BE-91C3-14D40CB521E7}" srcOrd="12" destOrd="0" presId="urn:microsoft.com/office/officeart/2005/8/layout/bProcess4"/>
    <dgm:cxn modelId="{08DD8D36-FD02-4E95-A261-5106C3835DFC}" type="presParOf" srcId="{A54530F4-4E5F-48BE-91C3-14D40CB521E7}" destId="{2BF5A533-925D-4D5E-9258-DD299CDE96D5}" srcOrd="0" destOrd="0" presId="urn:microsoft.com/office/officeart/2005/8/layout/bProcess4"/>
    <dgm:cxn modelId="{3176870F-EC4D-4E7B-9C10-6380608277A4}" type="presParOf" srcId="{A54530F4-4E5F-48BE-91C3-14D40CB521E7}" destId="{DDE14513-65D5-4F98-BA57-2B471A6C925D}" srcOrd="1" destOrd="0" presId="urn:microsoft.com/office/officeart/2005/8/layout/bProcess4"/>
    <dgm:cxn modelId="{0F963D6A-13CC-4C55-B66D-0F9F6D0FB3A4}" type="presParOf" srcId="{E82EEE3B-7064-4787-B6F9-58B176F505AC}" destId="{FAF24850-EA16-4301-A57F-6B7B26030D80}" srcOrd="13" destOrd="0" presId="urn:microsoft.com/office/officeart/2005/8/layout/bProcess4"/>
    <dgm:cxn modelId="{13981732-0750-4D42-BFDA-E4C4509493D8}" type="presParOf" srcId="{E82EEE3B-7064-4787-B6F9-58B176F505AC}" destId="{DDBB736E-829F-425A-AA7E-8DF1F48DE9E8}" srcOrd="14" destOrd="0" presId="urn:microsoft.com/office/officeart/2005/8/layout/bProcess4"/>
    <dgm:cxn modelId="{14BF5348-493F-4BD3-B8CC-4DD670478CF5}" type="presParOf" srcId="{DDBB736E-829F-425A-AA7E-8DF1F48DE9E8}" destId="{3C19F72D-6A5C-4F8F-93A5-1B0B19F4D2BF}" srcOrd="0" destOrd="0" presId="urn:microsoft.com/office/officeart/2005/8/layout/bProcess4"/>
    <dgm:cxn modelId="{B87F0A6B-49F1-449B-A81C-BD275B24E49C}" type="presParOf" srcId="{DDBB736E-829F-425A-AA7E-8DF1F48DE9E8}" destId="{6005F210-49B0-42F0-9B0D-7A12C910A16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93FEB-DA83-45CC-A740-32D74F82975E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9B82E-0522-4E08-AEEA-8ABF379C8B1F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ученики делятся на разные по уровню </a:t>
          </a:r>
          <a:r>
            <a:rPr lang="ru-RU" sz="1600" dirty="0" err="1" smtClean="0"/>
            <a:t>обученности</a:t>
          </a:r>
          <a:r>
            <a:rPr lang="ru-RU" sz="1600" dirty="0" smtClean="0"/>
            <a:t> группы</a:t>
          </a:r>
          <a:endParaRPr lang="ru-RU" sz="1600" dirty="0"/>
        </a:p>
      </dgm:t>
    </dgm:pt>
    <dgm:pt modelId="{E79DC5DD-1708-4A3A-ADBF-AA7045D8538E}" type="parTrans" cxnId="{DCD515A8-12F2-4E8D-A300-D20DDF64D1FA}">
      <dgm:prSet/>
      <dgm:spPr/>
      <dgm:t>
        <a:bodyPr/>
        <a:lstStyle/>
        <a:p>
          <a:endParaRPr lang="ru-RU"/>
        </a:p>
      </dgm:t>
    </dgm:pt>
    <dgm:pt modelId="{4FAC1A6C-FE7C-4966-9F5B-62C8595578DA}" type="sibTrans" cxnId="{DCD515A8-12F2-4E8D-A300-D20DDF64D1FA}">
      <dgm:prSet/>
      <dgm:spPr/>
      <dgm:t>
        <a:bodyPr/>
        <a:lstStyle/>
        <a:p>
          <a:endParaRPr lang="ru-RU"/>
        </a:p>
      </dgm:t>
    </dgm:pt>
    <dgm:pt modelId="{C515B88A-9963-47B1-93E2-45982D021F2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учитель объясняет новый материал, затем предлагает учащимся в группах задания на закрепление </a:t>
          </a:r>
          <a:endParaRPr lang="ru-RU" sz="1600" dirty="0"/>
        </a:p>
      </dgm:t>
    </dgm:pt>
    <dgm:pt modelId="{4D120F8C-F6DD-4F22-8B19-142ABE0B326B}" type="parTrans" cxnId="{82DF7DC8-04EF-4060-A58F-5C34600787AB}">
      <dgm:prSet/>
      <dgm:spPr/>
      <dgm:t>
        <a:bodyPr/>
        <a:lstStyle/>
        <a:p>
          <a:endParaRPr lang="ru-RU"/>
        </a:p>
      </dgm:t>
    </dgm:pt>
    <dgm:pt modelId="{59124CB2-E22B-4E43-AF06-FBF89B05CA41}" type="sibTrans" cxnId="{82DF7DC8-04EF-4060-A58F-5C34600787AB}">
      <dgm:prSet/>
      <dgm:spPr/>
      <dgm:t>
        <a:bodyPr/>
        <a:lstStyle/>
        <a:p>
          <a:endParaRPr lang="ru-RU"/>
        </a:p>
      </dgm:t>
    </dgm:pt>
    <dgm:pt modelId="{1BE3AA29-5900-4BCD-ACD4-C8A030E913C7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задание выполняется либо по частям,  либо по «вертушке» </a:t>
          </a:r>
          <a:endParaRPr lang="ru-RU" sz="1600" dirty="0"/>
        </a:p>
      </dgm:t>
    </dgm:pt>
    <dgm:pt modelId="{9676C1EA-580F-46CE-90AC-C8AA51657710}" type="parTrans" cxnId="{732F0570-E6F7-4A4C-9DD7-5EDA17D50375}">
      <dgm:prSet/>
      <dgm:spPr/>
      <dgm:t>
        <a:bodyPr/>
        <a:lstStyle/>
        <a:p>
          <a:endParaRPr lang="ru-RU"/>
        </a:p>
      </dgm:t>
    </dgm:pt>
    <dgm:pt modelId="{692C9E2B-EE31-4BC8-A506-B9D992988A2A}" type="sibTrans" cxnId="{732F0570-E6F7-4A4C-9DD7-5EDA17D50375}">
      <dgm:prSet/>
      <dgm:spPr/>
      <dgm:t>
        <a:bodyPr/>
        <a:lstStyle/>
        <a:p>
          <a:endParaRPr lang="ru-RU"/>
        </a:p>
      </dgm:t>
    </dgm:pt>
    <dgm:pt modelId="{A32A8D8A-DCED-4A36-BD91-E6A8FF031B0A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выполнение каждого задания комментируется учащимся и контролируется всей группой</a:t>
          </a:r>
          <a:endParaRPr lang="ru-RU" sz="1600" dirty="0"/>
        </a:p>
      </dgm:t>
    </dgm:pt>
    <dgm:pt modelId="{82232726-C0B0-41F5-9960-55CAB4453D59}" type="parTrans" cxnId="{DD967DA8-4809-423D-8853-75FEE405BFA2}">
      <dgm:prSet/>
      <dgm:spPr/>
      <dgm:t>
        <a:bodyPr/>
        <a:lstStyle/>
        <a:p>
          <a:endParaRPr lang="ru-RU"/>
        </a:p>
      </dgm:t>
    </dgm:pt>
    <dgm:pt modelId="{1401938F-490E-440E-A496-F53DD9CBF010}" type="sibTrans" cxnId="{DD967DA8-4809-423D-8853-75FEE405BFA2}">
      <dgm:prSet/>
      <dgm:spPr/>
      <dgm:t>
        <a:bodyPr/>
        <a:lstStyle/>
        <a:p>
          <a:endParaRPr lang="ru-RU"/>
        </a:p>
      </dgm:t>
    </dgm:pt>
    <dgm:pt modelId="{9CE38AC0-1CC8-4192-93AB-F3046786621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учитель организует соревновательные турниры между командами</a:t>
          </a:r>
          <a:endParaRPr lang="ru-RU" sz="1600" dirty="0"/>
        </a:p>
      </dgm:t>
    </dgm:pt>
    <dgm:pt modelId="{3AA00767-A5BD-4742-84C4-BBD9BB665314}" type="parTrans" cxnId="{F12D0B03-30A6-449A-A8B5-8468EC5EECD8}">
      <dgm:prSet/>
      <dgm:spPr/>
      <dgm:t>
        <a:bodyPr/>
        <a:lstStyle/>
        <a:p>
          <a:endParaRPr lang="ru-RU"/>
        </a:p>
      </dgm:t>
    </dgm:pt>
    <dgm:pt modelId="{95D33487-C566-49CC-B55E-79185A48F8CF}" type="sibTrans" cxnId="{F12D0B03-30A6-449A-A8B5-8468EC5EECD8}">
      <dgm:prSet/>
      <dgm:spPr/>
      <dgm:t>
        <a:bodyPr/>
        <a:lstStyle/>
        <a:p>
          <a:endParaRPr lang="ru-RU"/>
        </a:p>
      </dgm:t>
    </dgm:pt>
    <dgm:pt modelId="{868A7E60-3AA0-4927-9A29-053787CD7367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организуются турнирные столы (по 3 учащихся с одинаковым уровнем </a:t>
          </a:r>
          <a:r>
            <a:rPr lang="ru-RU" sz="1600" dirty="0" err="1" smtClean="0"/>
            <a:t>обученности</a:t>
          </a:r>
          <a:r>
            <a:rPr lang="ru-RU" sz="1600" dirty="0" smtClean="0"/>
            <a:t> за каждым столом)</a:t>
          </a:r>
          <a:endParaRPr lang="ru-RU" sz="1600" dirty="0"/>
        </a:p>
      </dgm:t>
    </dgm:pt>
    <dgm:pt modelId="{FE8D153F-4CD8-4016-A010-0E18061E036C}" type="parTrans" cxnId="{EF0758EE-9D81-4F34-A58C-8E5BA3CA604D}">
      <dgm:prSet/>
      <dgm:spPr/>
      <dgm:t>
        <a:bodyPr/>
        <a:lstStyle/>
        <a:p>
          <a:endParaRPr lang="ru-RU"/>
        </a:p>
      </dgm:t>
    </dgm:pt>
    <dgm:pt modelId="{50692BEF-9898-4AC1-9A30-198A6249A282}" type="sibTrans" cxnId="{EF0758EE-9D81-4F34-A58C-8E5BA3CA604D}">
      <dgm:prSet/>
      <dgm:spPr/>
      <dgm:t>
        <a:bodyPr/>
        <a:lstStyle/>
        <a:p>
          <a:endParaRPr lang="ru-RU"/>
        </a:p>
      </dgm:t>
    </dgm:pt>
    <dgm:pt modelId="{52A3E108-4A6C-4A3D-B403-CD1C521CA8E0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даются дифференцированные задания по сложности и объёму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F5B24F5C-001A-45FF-9176-24EBFA78919C}" type="parTrans" cxnId="{BCF7EC83-78A1-471D-BF4D-BE655CE37F94}">
      <dgm:prSet/>
      <dgm:spPr/>
      <dgm:t>
        <a:bodyPr/>
        <a:lstStyle/>
        <a:p>
          <a:endParaRPr lang="ru-RU"/>
        </a:p>
      </dgm:t>
    </dgm:pt>
    <dgm:pt modelId="{7510706D-3F16-4FE3-A312-08DD07ABEA15}" type="sibTrans" cxnId="{BCF7EC83-78A1-471D-BF4D-BE655CE37F94}">
      <dgm:prSet/>
      <dgm:spPr/>
      <dgm:t>
        <a:bodyPr/>
        <a:lstStyle/>
        <a:p>
          <a:endParaRPr lang="ru-RU"/>
        </a:p>
      </dgm:t>
    </dgm:pt>
    <dgm:pt modelId="{E9B09BA5-0FEE-49CD-857E-7D537B737C2F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победитель приносит своей команде одинаковое количество баллов, независимо от уровня подготовленности учащихся </a:t>
          </a:r>
          <a:endParaRPr lang="ru-RU" dirty="0"/>
        </a:p>
      </dgm:t>
    </dgm:pt>
    <dgm:pt modelId="{B34C95B2-13B5-47BA-9172-259A83FE58A4}" type="parTrans" cxnId="{6055E0D8-3987-4F46-98A2-0D2B250678ED}">
      <dgm:prSet/>
      <dgm:spPr/>
      <dgm:t>
        <a:bodyPr/>
        <a:lstStyle/>
        <a:p>
          <a:endParaRPr lang="ru-RU"/>
        </a:p>
      </dgm:t>
    </dgm:pt>
    <dgm:pt modelId="{FA549281-2BDC-44C0-9B4E-450A477D9507}" type="sibTrans" cxnId="{6055E0D8-3987-4F46-98A2-0D2B250678ED}">
      <dgm:prSet/>
      <dgm:spPr/>
      <dgm:t>
        <a:bodyPr/>
        <a:lstStyle/>
        <a:p>
          <a:endParaRPr lang="ru-RU"/>
        </a:p>
      </dgm:t>
    </dgm:pt>
    <dgm:pt modelId="{2EAB3B1E-2103-407D-A116-1BED116465B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команда, набравшая наибольшее количество баллов, объявляется победителем турнира и награждается</a:t>
          </a:r>
          <a:endParaRPr lang="ru-RU" dirty="0"/>
        </a:p>
      </dgm:t>
    </dgm:pt>
    <dgm:pt modelId="{A95F0DD3-162B-408E-BF81-095BF0224C62}" type="parTrans" cxnId="{3732EFC5-8128-458A-B0F0-8878C8C3C25E}">
      <dgm:prSet/>
      <dgm:spPr/>
      <dgm:t>
        <a:bodyPr/>
        <a:lstStyle/>
        <a:p>
          <a:endParaRPr lang="ru-RU"/>
        </a:p>
      </dgm:t>
    </dgm:pt>
    <dgm:pt modelId="{C80A781A-0446-4871-AAE1-051BB8BCA839}" type="sibTrans" cxnId="{3732EFC5-8128-458A-B0F0-8878C8C3C25E}">
      <dgm:prSet/>
      <dgm:spPr/>
      <dgm:t>
        <a:bodyPr/>
        <a:lstStyle/>
        <a:p>
          <a:endParaRPr lang="ru-RU"/>
        </a:p>
      </dgm:t>
    </dgm:pt>
    <dgm:pt modelId="{E82EEE3B-7064-4787-B6F9-58B176F505AC}" type="pres">
      <dgm:prSet presAssocID="{9B993FEB-DA83-45CC-A740-32D74F82975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B255538-3A5C-4C5D-A960-6BF6DFAB34DF}" type="pres">
      <dgm:prSet presAssocID="{C819B82E-0522-4E08-AEEA-8ABF379C8B1F}" presName="compNode" presStyleCnt="0"/>
      <dgm:spPr/>
    </dgm:pt>
    <dgm:pt modelId="{E3099FCB-1A1B-4DE3-ADCD-FBC9E02BC907}" type="pres">
      <dgm:prSet presAssocID="{C819B82E-0522-4E08-AEEA-8ABF379C8B1F}" presName="dummyConnPt" presStyleCnt="0"/>
      <dgm:spPr/>
    </dgm:pt>
    <dgm:pt modelId="{7C4D3D0C-E629-43BE-8888-7393D83288F5}" type="pres">
      <dgm:prSet presAssocID="{C819B82E-0522-4E08-AEEA-8ABF379C8B1F}" presName="node" presStyleLbl="node1" presStyleIdx="0" presStyleCnt="9" custScaleX="161664" custScaleY="96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CE5E7-2835-47F5-AD9E-4D903E22A1FB}" type="pres">
      <dgm:prSet presAssocID="{4FAC1A6C-FE7C-4966-9F5B-62C8595578DA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D5D6E066-D4A9-4D2E-8A69-1468BB2509B9}" type="pres">
      <dgm:prSet presAssocID="{C515B88A-9963-47B1-93E2-45982D021F28}" presName="compNode" presStyleCnt="0"/>
      <dgm:spPr/>
    </dgm:pt>
    <dgm:pt modelId="{3B527EA4-B4D7-4D9D-A473-F6D7EEC3BF46}" type="pres">
      <dgm:prSet presAssocID="{C515B88A-9963-47B1-93E2-45982D021F28}" presName="dummyConnPt" presStyleCnt="0"/>
      <dgm:spPr/>
    </dgm:pt>
    <dgm:pt modelId="{472F0B54-5499-4E01-A4E9-5CFB0077D65A}" type="pres">
      <dgm:prSet presAssocID="{C515B88A-9963-47B1-93E2-45982D021F28}" presName="node" presStyleLbl="node1" presStyleIdx="1" presStyleCnt="9" custScaleX="161664" custScaleY="96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30D77-F706-4D4B-A284-6FC22C8A3B5C}" type="pres">
      <dgm:prSet presAssocID="{59124CB2-E22B-4E43-AF06-FBF89B05CA41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B034A325-ADBC-454C-8E61-F79B3ECA2578}" type="pres">
      <dgm:prSet presAssocID="{1BE3AA29-5900-4BCD-ACD4-C8A030E913C7}" presName="compNode" presStyleCnt="0"/>
      <dgm:spPr/>
    </dgm:pt>
    <dgm:pt modelId="{0EDE7763-375F-4B78-BD9D-C04BFE90933B}" type="pres">
      <dgm:prSet presAssocID="{1BE3AA29-5900-4BCD-ACD4-C8A030E913C7}" presName="dummyConnPt" presStyleCnt="0"/>
      <dgm:spPr/>
    </dgm:pt>
    <dgm:pt modelId="{F73621A8-7220-44BA-B5B6-7410945BFFF3}" type="pres">
      <dgm:prSet presAssocID="{1BE3AA29-5900-4BCD-ACD4-C8A030E913C7}" presName="node" presStyleLbl="node1" presStyleIdx="2" presStyleCnt="9" custScaleX="161664" custScaleY="96998" custLinFactNeighborX="-3422" custLinFactNeighborY="-4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A4025-6F20-4DFA-B591-18584570158A}" type="pres">
      <dgm:prSet presAssocID="{692C9E2B-EE31-4BC8-A506-B9D992988A2A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AC4DCF53-27FB-4292-B917-B56E3C2D1849}" type="pres">
      <dgm:prSet presAssocID="{A32A8D8A-DCED-4A36-BD91-E6A8FF031B0A}" presName="compNode" presStyleCnt="0"/>
      <dgm:spPr/>
    </dgm:pt>
    <dgm:pt modelId="{7046ABAB-EBF6-4A6F-893D-3034EC66C9B3}" type="pres">
      <dgm:prSet presAssocID="{A32A8D8A-DCED-4A36-BD91-E6A8FF031B0A}" presName="dummyConnPt" presStyleCnt="0"/>
      <dgm:spPr/>
    </dgm:pt>
    <dgm:pt modelId="{4051E3FC-9A6F-4DCE-9833-2954ADF1A0FF}" type="pres">
      <dgm:prSet presAssocID="{A32A8D8A-DCED-4A36-BD91-E6A8FF031B0A}" presName="node" presStyleLbl="node1" presStyleIdx="3" presStyleCnt="9" custScaleX="161664" custScaleY="96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F30A-0259-42F5-8215-3A7191FE570A}" type="pres">
      <dgm:prSet presAssocID="{1401938F-490E-440E-A496-F53DD9CBF010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1C7C9095-6CBC-4CB9-8090-9D2762E235C4}" type="pres">
      <dgm:prSet presAssocID="{9CE38AC0-1CC8-4192-93AB-F30467866219}" presName="compNode" presStyleCnt="0"/>
      <dgm:spPr/>
    </dgm:pt>
    <dgm:pt modelId="{06B42830-D4E3-4803-8A00-E46317457894}" type="pres">
      <dgm:prSet presAssocID="{9CE38AC0-1CC8-4192-93AB-F30467866219}" presName="dummyConnPt" presStyleCnt="0"/>
      <dgm:spPr/>
    </dgm:pt>
    <dgm:pt modelId="{ECB248C7-D64D-4A79-A676-6A7A8991F2AD}" type="pres">
      <dgm:prSet presAssocID="{9CE38AC0-1CC8-4192-93AB-F30467866219}" presName="node" presStyleLbl="node1" presStyleIdx="4" presStyleCnt="9" custScaleX="161664" custScaleY="96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3953B-39B5-452D-81A7-1E36AFAA6177}" type="pres">
      <dgm:prSet presAssocID="{95D33487-C566-49CC-B55E-79185A48F8CF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F7ACDBEC-7232-4295-B499-C84A1A32BA04}" type="pres">
      <dgm:prSet presAssocID="{868A7E60-3AA0-4927-9A29-053787CD7367}" presName="compNode" presStyleCnt="0"/>
      <dgm:spPr/>
    </dgm:pt>
    <dgm:pt modelId="{24AD000D-4577-40F8-A8D2-0F6D6AF0F161}" type="pres">
      <dgm:prSet presAssocID="{868A7E60-3AA0-4927-9A29-053787CD7367}" presName="dummyConnPt" presStyleCnt="0"/>
      <dgm:spPr/>
    </dgm:pt>
    <dgm:pt modelId="{25AF2B54-D62F-485A-856B-4A81A824E0C3}" type="pres">
      <dgm:prSet presAssocID="{868A7E60-3AA0-4927-9A29-053787CD7367}" presName="node" presStyleLbl="node1" presStyleIdx="5" presStyleCnt="9" custScaleX="161664" custScaleY="96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4CA15-705C-4855-A332-3621FFB6593C}" type="pres">
      <dgm:prSet presAssocID="{50692BEF-9898-4AC1-9A30-198A6249A282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A54530F4-4E5F-48BE-91C3-14D40CB521E7}" type="pres">
      <dgm:prSet presAssocID="{52A3E108-4A6C-4A3D-B403-CD1C521CA8E0}" presName="compNode" presStyleCnt="0"/>
      <dgm:spPr/>
    </dgm:pt>
    <dgm:pt modelId="{2BF5A533-925D-4D5E-9258-DD299CDE96D5}" type="pres">
      <dgm:prSet presAssocID="{52A3E108-4A6C-4A3D-B403-CD1C521CA8E0}" presName="dummyConnPt" presStyleCnt="0"/>
      <dgm:spPr/>
    </dgm:pt>
    <dgm:pt modelId="{DDE14513-65D5-4F98-BA57-2B471A6C925D}" type="pres">
      <dgm:prSet presAssocID="{52A3E108-4A6C-4A3D-B403-CD1C521CA8E0}" presName="node" presStyleLbl="node1" presStyleIdx="6" presStyleCnt="9" custScaleX="159612" custScaleY="95632" custLinFactNeighborY="2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24850-EA16-4301-A57F-6B7B26030D80}" type="pres">
      <dgm:prSet presAssocID="{7510706D-3F16-4FE3-A312-08DD07ABEA15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DDBB736E-829F-425A-AA7E-8DF1F48DE9E8}" type="pres">
      <dgm:prSet presAssocID="{E9B09BA5-0FEE-49CD-857E-7D537B737C2F}" presName="compNode" presStyleCnt="0"/>
      <dgm:spPr/>
    </dgm:pt>
    <dgm:pt modelId="{3C19F72D-6A5C-4F8F-93A5-1B0B19F4D2BF}" type="pres">
      <dgm:prSet presAssocID="{E9B09BA5-0FEE-49CD-857E-7D537B737C2F}" presName="dummyConnPt" presStyleCnt="0"/>
      <dgm:spPr/>
    </dgm:pt>
    <dgm:pt modelId="{6005F210-49B0-42F0-9B0D-7A12C910A16E}" type="pres">
      <dgm:prSet presAssocID="{E9B09BA5-0FEE-49CD-857E-7D537B737C2F}" presName="node" presStyleLbl="node1" presStyleIdx="7" presStyleCnt="9" custScaleX="157611" custScaleY="94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2ED59-81E4-418E-8778-8BE16EBC40C4}" type="pres">
      <dgm:prSet presAssocID="{FA549281-2BDC-44C0-9B4E-450A477D9507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260C15A0-603E-4F44-BF43-689198428095}" type="pres">
      <dgm:prSet presAssocID="{2EAB3B1E-2103-407D-A116-1BED116465B2}" presName="compNode" presStyleCnt="0"/>
      <dgm:spPr/>
    </dgm:pt>
    <dgm:pt modelId="{6362165B-3CE8-4E31-A956-7451A8D72A6F}" type="pres">
      <dgm:prSet presAssocID="{2EAB3B1E-2103-407D-A116-1BED116465B2}" presName="dummyConnPt" presStyleCnt="0"/>
      <dgm:spPr/>
    </dgm:pt>
    <dgm:pt modelId="{847D15C3-73AE-4700-B618-A9F8958E5476}" type="pres">
      <dgm:prSet presAssocID="{2EAB3B1E-2103-407D-A116-1BED116465B2}" presName="node" presStyleLbl="node1" presStyleIdx="8" presStyleCnt="9" custScaleX="157611" custScaleY="94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0030CE-943D-4671-81EB-C36C957227F3}" type="presOf" srcId="{9CE38AC0-1CC8-4192-93AB-F30467866219}" destId="{ECB248C7-D64D-4A79-A676-6A7A8991F2AD}" srcOrd="0" destOrd="0" presId="urn:microsoft.com/office/officeart/2005/8/layout/bProcess4"/>
    <dgm:cxn modelId="{DE35AA6D-23A4-4DB4-8D93-94688A9143F6}" type="presOf" srcId="{50692BEF-9898-4AC1-9A30-198A6249A282}" destId="{B6C4CA15-705C-4855-A332-3621FFB6593C}" srcOrd="0" destOrd="0" presId="urn:microsoft.com/office/officeart/2005/8/layout/bProcess4"/>
    <dgm:cxn modelId="{D3B4BAAF-716A-40CA-9D6A-7BE23B8EF475}" type="presOf" srcId="{FA549281-2BDC-44C0-9B4E-450A477D9507}" destId="{98A2ED59-81E4-418E-8778-8BE16EBC40C4}" srcOrd="0" destOrd="0" presId="urn:microsoft.com/office/officeart/2005/8/layout/bProcess4"/>
    <dgm:cxn modelId="{6DE71E50-6A25-468C-B92E-93631D8E10C6}" type="presOf" srcId="{C819B82E-0522-4E08-AEEA-8ABF379C8B1F}" destId="{7C4D3D0C-E629-43BE-8888-7393D83288F5}" srcOrd="0" destOrd="0" presId="urn:microsoft.com/office/officeart/2005/8/layout/bProcess4"/>
    <dgm:cxn modelId="{F8DB91F7-6ECE-44ED-A41F-F65FFB8D8196}" type="presOf" srcId="{59124CB2-E22B-4E43-AF06-FBF89B05CA41}" destId="{6DD30D77-F706-4D4B-A284-6FC22C8A3B5C}" srcOrd="0" destOrd="0" presId="urn:microsoft.com/office/officeart/2005/8/layout/bProcess4"/>
    <dgm:cxn modelId="{82DF7DC8-04EF-4060-A58F-5C34600787AB}" srcId="{9B993FEB-DA83-45CC-A740-32D74F82975E}" destId="{C515B88A-9963-47B1-93E2-45982D021F28}" srcOrd="1" destOrd="0" parTransId="{4D120F8C-F6DD-4F22-8B19-142ABE0B326B}" sibTransId="{59124CB2-E22B-4E43-AF06-FBF89B05CA41}"/>
    <dgm:cxn modelId="{0889893D-D000-44A0-BB2A-ABA7EFF8FA3B}" type="presOf" srcId="{4FAC1A6C-FE7C-4966-9F5B-62C8595578DA}" destId="{E5ECE5E7-2835-47F5-AD9E-4D903E22A1FB}" srcOrd="0" destOrd="0" presId="urn:microsoft.com/office/officeart/2005/8/layout/bProcess4"/>
    <dgm:cxn modelId="{3F78F62E-A2DD-40BC-A200-D071AF34D113}" type="presOf" srcId="{2EAB3B1E-2103-407D-A116-1BED116465B2}" destId="{847D15C3-73AE-4700-B618-A9F8958E5476}" srcOrd="0" destOrd="0" presId="urn:microsoft.com/office/officeart/2005/8/layout/bProcess4"/>
    <dgm:cxn modelId="{EF0758EE-9D81-4F34-A58C-8E5BA3CA604D}" srcId="{9B993FEB-DA83-45CC-A740-32D74F82975E}" destId="{868A7E60-3AA0-4927-9A29-053787CD7367}" srcOrd="5" destOrd="0" parTransId="{FE8D153F-4CD8-4016-A010-0E18061E036C}" sibTransId="{50692BEF-9898-4AC1-9A30-198A6249A282}"/>
    <dgm:cxn modelId="{C86F4639-8ACC-40C5-AAAF-8A3492F04407}" type="presOf" srcId="{9B993FEB-DA83-45CC-A740-32D74F82975E}" destId="{E82EEE3B-7064-4787-B6F9-58B176F505AC}" srcOrd="0" destOrd="0" presId="urn:microsoft.com/office/officeart/2005/8/layout/bProcess4"/>
    <dgm:cxn modelId="{EFBE2A2B-E321-4D96-86E2-3F2CD55867CC}" type="presOf" srcId="{E9B09BA5-0FEE-49CD-857E-7D537B737C2F}" destId="{6005F210-49B0-42F0-9B0D-7A12C910A16E}" srcOrd="0" destOrd="0" presId="urn:microsoft.com/office/officeart/2005/8/layout/bProcess4"/>
    <dgm:cxn modelId="{3DE97D00-5DC0-4AC0-BE5B-9F2F8B7A1CD4}" type="presOf" srcId="{95D33487-C566-49CC-B55E-79185A48F8CF}" destId="{E0F3953B-39B5-452D-81A7-1E36AFAA6177}" srcOrd="0" destOrd="0" presId="urn:microsoft.com/office/officeart/2005/8/layout/bProcess4"/>
    <dgm:cxn modelId="{E09C968D-A0E8-44B0-B0DF-3518B45959F9}" type="presOf" srcId="{A32A8D8A-DCED-4A36-BD91-E6A8FF031B0A}" destId="{4051E3FC-9A6F-4DCE-9833-2954ADF1A0FF}" srcOrd="0" destOrd="0" presId="urn:microsoft.com/office/officeart/2005/8/layout/bProcess4"/>
    <dgm:cxn modelId="{F12D0B03-30A6-449A-A8B5-8468EC5EECD8}" srcId="{9B993FEB-DA83-45CC-A740-32D74F82975E}" destId="{9CE38AC0-1CC8-4192-93AB-F30467866219}" srcOrd="4" destOrd="0" parTransId="{3AA00767-A5BD-4742-84C4-BBD9BB665314}" sibTransId="{95D33487-C566-49CC-B55E-79185A48F8CF}"/>
    <dgm:cxn modelId="{245D4D6C-C72B-44E3-9AF7-4DF466390FB2}" type="presOf" srcId="{1401938F-490E-440E-A496-F53DD9CBF010}" destId="{D5AFF30A-0259-42F5-8215-3A7191FE570A}" srcOrd="0" destOrd="0" presId="urn:microsoft.com/office/officeart/2005/8/layout/bProcess4"/>
    <dgm:cxn modelId="{FA2CBF34-1329-4EF1-B7F9-6048CA75F010}" type="presOf" srcId="{692C9E2B-EE31-4BC8-A506-B9D992988A2A}" destId="{A24A4025-6F20-4DFA-B591-18584570158A}" srcOrd="0" destOrd="0" presId="urn:microsoft.com/office/officeart/2005/8/layout/bProcess4"/>
    <dgm:cxn modelId="{732F0570-E6F7-4A4C-9DD7-5EDA17D50375}" srcId="{9B993FEB-DA83-45CC-A740-32D74F82975E}" destId="{1BE3AA29-5900-4BCD-ACD4-C8A030E913C7}" srcOrd="2" destOrd="0" parTransId="{9676C1EA-580F-46CE-90AC-C8AA51657710}" sibTransId="{692C9E2B-EE31-4BC8-A506-B9D992988A2A}"/>
    <dgm:cxn modelId="{3732EFC5-8128-458A-B0F0-8878C8C3C25E}" srcId="{9B993FEB-DA83-45CC-A740-32D74F82975E}" destId="{2EAB3B1E-2103-407D-A116-1BED116465B2}" srcOrd="8" destOrd="0" parTransId="{A95F0DD3-162B-408E-BF81-095BF0224C62}" sibTransId="{C80A781A-0446-4871-AAE1-051BB8BCA839}"/>
    <dgm:cxn modelId="{DE45C1AD-8CC1-4979-A52F-01CE0FF66508}" type="presOf" srcId="{C515B88A-9963-47B1-93E2-45982D021F28}" destId="{472F0B54-5499-4E01-A4E9-5CFB0077D65A}" srcOrd="0" destOrd="0" presId="urn:microsoft.com/office/officeart/2005/8/layout/bProcess4"/>
    <dgm:cxn modelId="{6055E0D8-3987-4F46-98A2-0D2B250678ED}" srcId="{9B993FEB-DA83-45CC-A740-32D74F82975E}" destId="{E9B09BA5-0FEE-49CD-857E-7D537B737C2F}" srcOrd="7" destOrd="0" parTransId="{B34C95B2-13B5-47BA-9172-259A83FE58A4}" sibTransId="{FA549281-2BDC-44C0-9B4E-450A477D9507}"/>
    <dgm:cxn modelId="{7150264B-05FA-4168-BA70-1FFA1FC26A5F}" type="presOf" srcId="{52A3E108-4A6C-4A3D-B403-CD1C521CA8E0}" destId="{DDE14513-65D5-4F98-BA57-2B471A6C925D}" srcOrd="0" destOrd="0" presId="urn:microsoft.com/office/officeart/2005/8/layout/bProcess4"/>
    <dgm:cxn modelId="{5035CE1E-10A8-4C94-84FC-2249AAD626A9}" type="presOf" srcId="{1BE3AA29-5900-4BCD-ACD4-C8A030E913C7}" destId="{F73621A8-7220-44BA-B5B6-7410945BFFF3}" srcOrd="0" destOrd="0" presId="urn:microsoft.com/office/officeart/2005/8/layout/bProcess4"/>
    <dgm:cxn modelId="{BCF7EC83-78A1-471D-BF4D-BE655CE37F94}" srcId="{9B993FEB-DA83-45CC-A740-32D74F82975E}" destId="{52A3E108-4A6C-4A3D-B403-CD1C521CA8E0}" srcOrd="6" destOrd="0" parTransId="{F5B24F5C-001A-45FF-9176-24EBFA78919C}" sibTransId="{7510706D-3F16-4FE3-A312-08DD07ABEA15}"/>
    <dgm:cxn modelId="{DCD515A8-12F2-4E8D-A300-D20DDF64D1FA}" srcId="{9B993FEB-DA83-45CC-A740-32D74F82975E}" destId="{C819B82E-0522-4E08-AEEA-8ABF379C8B1F}" srcOrd="0" destOrd="0" parTransId="{E79DC5DD-1708-4A3A-ADBF-AA7045D8538E}" sibTransId="{4FAC1A6C-FE7C-4966-9F5B-62C8595578DA}"/>
    <dgm:cxn modelId="{FE381CD6-3B46-42FD-A670-95B14BFE4AB4}" type="presOf" srcId="{7510706D-3F16-4FE3-A312-08DD07ABEA15}" destId="{FAF24850-EA16-4301-A57F-6B7B26030D80}" srcOrd="0" destOrd="0" presId="urn:microsoft.com/office/officeart/2005/8/layout/bProcess4"/>
    <dgm:cxn modelId="{1808ED19-DBCD-4DF4-9231-6BBEA31EFE51}" type="presOf" srcId="{868A7E60-3AA0-4927-9A29-053787CD7367}" destId="{25AF2B54-D62F-485A-856B-4A81A824E0C3}" srcOrd="0" destOrd="0" presId="urn:microsoft.com/office/officeart/2005/8/layout/bProcess4"/>
    <dgm:cxn modelId="{DD967DA8-4809-423D-8853-75FEE405BFA2}" srcId="{9B993FEB-DA83-45CC-A740-32D74F82975E}" destId="{A32A8D8A-DCED-4A36-BD91-E6A8FF031B0A}" srcOrd="3" destOrd="0" parTransId="{82232726-C0B0-41F5-9960-55CAB4453D59}" sibTransId="{1401938F-490E-440E-A496-F53DD9CBF010}"/>
    <dgm:cxn modelId="{33CB2767-251A-441D-85DE-F8B17B97FBAC}" type="presParOf" srcId="{E82EEE3B-7064-4787-B6F9-58B176F505AC}" destId="{6B255538-3A5C-4C5D-A960-6BF6DFAB34DF}" srcOrd="0" destOrd="0" presId="urn:microsoft.com/office/officeart/2005/8/layout/bProcess4"/>
    <dgm:cxn modelId="{A1B7189A-EB11-42CE-834F-24DC670FBDAC}" type="presParOf" srcId="{6B255538-3A5C-4C5D-A960-6BF6DFAB34DF}" destId="{E3099FCB-1A1B-4DE3-ADCD-FBC9E02BC907}" srcOrd="0" destOrd="0" presId="urn:microsoft.com/office/officeart/2005/8/layout/bProcess4"/>
    <dgm:cxn modelId="{9E4468D2-72DF-4005-ABBF-5CBF65CE26ED}" type="presParOf" srcId="{6B255538-3A5C-4C5D-A960-6BF6DFAB34DF}" destId="{7C4D3D0C-E629-43BE-8888-7393D83288F5}" srcOrd="1" destOrd="0" presId="urn:microsoft.com/office/officeart/2005/8/layout/bProcess4"/>
    <dgm:cxn modelId="{F9AFE809-3BC0-4052-A038-D01F0DDD9CC0}" type="presParOf" srcId="{E82EEE3B-7064-4787-B6F9-58B176F505AC}" destId="{E5ECE5E7-2835-47F5-AD9E-4D903E22A1FB}" srcOrd="1" destOrd="0" presId="urn:microsoft.com/office/officeart/2005/8/layout/bProcess4"/>
    <dgm:cxn modelId="{BE33D7B9-22A1-4D65-A5DE-F19C795E7EE5}" type="presParOf" srcId="{E82EEE3B-7064-4787-B6F9-58B176F505AC}" destId="{D5D6E066-D4A9-4D2E-8A69-1468BB2509B9}" srcOrd="2" destOrd="0" presId="urn:microsoft.com/office/officeart/2005/8/layout/bProcess4"/>
    <dgm:cxn modelId="{813CBC4C-9AB7-49CC-82F3-61422B4CAB86}" type="presParOf" srcId="{D5D6E066-D4A9-4D2E-8A69-1468BB2509B9}" destId="{3B527EA4-B4D7-4D9D-A473-F6D7EEC3BF46}" srcOrd="0" destOrd="0" presId="urn:microsoft.com/office/officeart/2005/8/layout/bProcess4"/>
    <dgm:cxn modelId="{9586C7C1-8450-488D-98D4-AE66655EEF82}" type="presParOf" srcId="{D5D6E066-D4A9-4D2E-8A69-1468BB2509B9}" destId="{472F0B54-5499-4E01-A4E9-5CFB0077D65A}" srcOrd="1" destOrd="0" presId="urn:microsoft.com/office/officeart/2005/8/layout/bProcess4"/>
    <dgm:cxn modelId="{95977D34-5E49-4AEC-9543-42C0E35EA0DE}" type="presParOf" srcId="{E82EEE3B-7064-4787-B6F9-58B176F505AC}" destId="{6DD30D77-F706-4D4B-A284-6FC22C8A3B5C}" srcOrd="3" destOrd="0" presId="urn:microsoft.com/office/officeart/2005/8/layout/bProcess4"/>
    <dgm:cxn modelId="{6F9766D7-23E7-4532-92D0-3EE5BD6E801B}" type="presParOf" srcId="{E82EEE3B-7064-4787-B6F9-58B176F505AC}" destId="{B034A325-ADBC-454C-8E61-F79B3ECA2578}" srcOrd="4" destOrd="0" presId="urn:microsoft.com/office/officeart/2005/8/layout/bProcess4"/>
    <dgm:cxn modelId="{C0E8252F-895B-443A-85A5-4DD26A9C4243}" type="presParOf" srcId="{B034A325-ADBC-454C-8E61-F79B3ECA2578}" destId="{0EDE7763-375F-4B78-BD9D-C04BFE90933B}" srcOrd="0" destOrd="0" presId="urn:microsoft.com/office/officeart/2005/8/layout/bProcess4"/>
    <dgm:cxn modelId="{32A16BC3-11C6-4D21-9936-31E2A6CF682F}" type="presParOf" srcId="{B034A325-ADBC-454C-8E61-F79B3ECA2578}" destId="{F73621A8-7220-44BA-B5B6-7410945BFFF3}" srcOrd="1" destOrd="0" presId="urn:microsoft.com/office/officeart/2005/8/layout/bProcess4"/>
    <dgm:cxn modelId="{EA52B033-9F87-4693-97BF-86B440338EBB}" type="presParOf" srcId="{E82EEE3B-7064-4787-B6F9-58B176F505AC}" destId="{A24A4025-6F20-4DFA-B591-18584570158A}" srcOrd="5" destOrd="0" presId="urn:microsoft.com/office/officeart/2005/8/layout/bProcess4"/>
    <dgm:cxn modelId="{B91CA211-2A2F-4710-9DAA-DBC67353D490}" type="presParOf" srcId="{E82EEE3B-7064-4787-B6F9-58B176F505AC}" destId="{AC4DCF53-27FB-4292-B917-B56E3C2D1849}" srcOrd="6" destOrd="0" presId="urn:microsoft.com/office/officeart/2005/8/layout/bProcess4"/>
    <dgm:cxn modelId="{218B6566-6450-4298-B396-5E05A7AF2B9C}" type="presParOf" srcId="{AC4DCF53-27FB-4292-B917-B56E3C2D1849}" destId="{7046ABAB-EBF6-4A6F-893D-3034EC66C9B3}" srcOrd="0" destOrd="0" presId="urn:microsoft.com/office/officeart/2005/8/layout/bProcess4"/>
    <dgm:cxn modelId="{CF44A964-C835-4135-9BA2-64897816E5A5}" type="presParOf" srcId="{AC4DCF53-27FB-4292-B917-B56E3C2D1849}" destId="{4051E3FC-9A6F-4DCE-9833-2954ADF1A0FF}" srcOrd="1" destOrd="0" presId="urn:microsoft.com/office/officeart/2005/8/layout/bProcess4"/>
    <dgm:cxn modelId="{C0D5167A-DFA8-4B16-B226-8A6094A23350}" type="presParOf" srcId="{E82EEE3B-7064-4787-B6F9-58B176F505AC}" destId="{D5AFF30A-0259-42F5-8215-3A7191FE570A}" srcOrd="7" destOrd="0" presId="urn:microsoft.com/office/officeart/2005/8/layout/bProcess4"/>
    <dgm:cxn modelId="{81AF056E-DF77-4548-BC3A-F8AA5D8555D7}" type="presParOf" srcId="{E82EEE3B-7064-4787-B6F9-58B176F505AC}" destId="{1C7C9095-6CBC-4CB9-8090-9D2762E235C4}" srcOrd="8" destOrd="0" presId="urn:microsoft.com/office/officeart/2005/8/layout/bProcess4"/>
    <dgm:cxn modelId="{D10D01B9-7207-4FE2-8C8F-721F79BEC786}" type="presParOf" srcId="{1C7C9095-6CBC-4CB9-8090-9D2762E235C4}" destId="{06B42830-D4E3-4803-8A00-E46317457894}" srcOrd="0" destOrd="0" presId="urn:microsoft.com/office/officeart/2005/8/layout/bProcess4"/>
    <dgm:cxn modelId="{465BCCF7-0F18-42D6-9D78-79673CA7D8E7}" type="presParOf" srcId="{1C7C9095-6CBC-4CB9-8090-9D2762E235C4}" destId="{ECB248C7-D64D-4A79-A676-6A7A8991F2AD}" srcOrd="1" destOrd="0" presId="urn:microsoft.com/office/officeart/2005/8/layout/bProcess4"/>
    <dgm:cxn modelId="{AC0D750B-E14B-41BB-A7C8-BF6AEC3ADE34}" type="presParOf" srcId="{E82EEE3B-7064-4787-B6F9-58B176F505AC}" destId="{E0F3953B-39B5-452D-81A7-1E36AFAA6177}" srcOrd="9" destOrd="0" presId="urn:microsoft.com/office/officeart/2005/8/layout/bProcess4"/>
    <dgm:cxn modelId="{E247955A-AA93-4978-9FA1-CCAA0EB3DAFD}" type="presParOf" srcId="{E82EEE3B-7064-4787-B6F9-58B176F505AC}" destId="{F7ACDBEC-7232-4295-B499-C84A1A32BA04}" srcOrd="10" destOrd="0" presId="urn:microsoft.com/office/officeart/2005/8/layout/bProcess4"/>
    <dgm:cxn modelId="{D584821B-AF22-48D0-BEEE-E3FFBE753886}" type="presParOf" srcId="{F7ACDBEC-7232-4295-B499-C84A1A32BA04}" destId="{24AD000D-4577-40F8-A8D2-0F6D6AF0F161}" srcOrd="0" destOrd="0" presId="urn:microsoft.com/office/officeart/2005/8/layout/bProcess4"/>
    <dgm:cxn modelId="{AD5BB922-5804-47FF-A49A-0D7EED5D09AE}" type="presParOf" srcId="{F7ACDBEC-7232-4295-B499-C84A1A32BA04}" destId="{25AF2B54-D62F-485A-856B-4A81A824E0C3}" srcOrd="1" destOrd="0" presId="urn:microsoft.com/office/officeart/2005/8/layout/bProcess4"/>
    <dgm:cxn modelId="{C7F7C34E-4A3E-418B-83E1-8C0B32D3B995}" type="presParOf" srcId="{E82EEE3B-7064-4787-B6F9-58B176F505AC}" destId="{B6C4CA15-705C-4855-A332-3621FFB6593C}" srcOrd="11" destOrd="0" presId="urn:microsoft.com/office/officeart/2005/8/layout/bProcess4"/>
    <dgm:cxn modelId="{9BE3C205-A9F9-42E1-B77E-4CA0091CDCA2}" type="presParOf" srcId="{E82EEE3B-7064-4787-B6F9-58B176F505AC}" destId="{A54530F4-4E5F-48BE-91C3-14D40CB521E7}" srcOrd="12" destOrd="0" presId="urn:microsoft.com/office/officeart/2005/8/layout/bProcess4"/>
    <dgm:cxn modelId="{823EA0CC-F793-4EAF-B64C-58A341237D77}" type="presParOf" srcId="{A54530F4-4E5F-48BE-91C3-14D40CB521E7}" destId="{2BF5A533-925D-4D5E-9258-DD299CDE96D5}" srcOrd="0" destOrd="0" presId="urn:microsoft.com/office/officeart/2005/8/layout/bProcess4"/>
    <dgm:cxn modelId="{109CD26C-FFDE-464B-8BF9-E84BFB040B72}" type="presParOf" srcId="{A54530F4-4E5F-48BE-91C3-14D40CB521E7}" destId="{DDE14513-65D5-4F98-BA57-2B471A6C925D}" srcOrd="1" destOrd="0" presId="urn:microsoft.com/office/officeart/2005/8/layout/bProcess4"/>
    <dgm:cxn modelId="{0A15DB82-2439-44C3-8F56-7908EE855D8E}" type="presParOf" srcId="{E82EEE3B-7064-4787-B6F9-58B176F505AC}" destId="{FAF24850-EA16-4301-A57F-6B7B26030D80}" srcOrd="13" destOrd="0" presId="urn:microsoft.com/office/officeart/2005/8/layout/bProcess4"/>
    <dgm:cxn modelId="{AA01D31E-1E96-462A-A62A-30E32CB3C3CB}" type="presParOf" srcId="{E82EEE3B-7064-4787-B6F9-58B176F505AC}" destId="{DDBB736E-829F-425A-AA7E-8DF1F48DE9E8}" srcOrd="14" destOrd="0" presId="urn:microsoft.com/office/officeart/2005/8/layout/bProcess4"/>
    <dgm:cxn modelId="{AC8EA76F-2F3C-45A2-8A94-C0E3FF305C04}" type="presParOf" srcId="{DDBB736E-829F-425A-AA7E-8DF1F48DE9E8}" destId="{3C19F72D-6A5C-4F8F-93A5-1B0B19F4D2BF}" srcOrd="0" destOrd="0" presId="urn:microsoft.com/office/officeart/2005/8/layout/bProcess4"/>
    <dgm:cxn modelId="{6193E9B9-5301-463C-AD45-44A72CC820D8}" type="presParOf" srcId="{DDBB736E-829F-425A-AA7E-8DF1F48DE9E8}" destId="{6005F210-49B0-42F0-9B0D-7A12C910A16E}" srcOrd="1" destOrd="0" presId="urn:microsoft.com/office/officeart/2005/8/layout/bProcess4"/>
    <dgm:cxn modelId="{0D9754F0-F009-4CCF-9B0B-2E6FAD01E750}" type="presParOf" srcId="{E82EEE3B-7064-4787-B6F9-58B176F505AC}" destId="{98A2ED59-81E4-418E-8778-8BE16EBC40C4}" srcOrd="15" destOrd="0" presId="urn:microsoft.com/office/officeart/2005/8/layout/bProcess4"/>
    <dgm:cxn modelId="{CEEA37A3-D35A-4E1A-AA76-5CC6036A97F3}" type="presParOf" srcId="{E82EEE3B-7064-4787-B6F9-58B176F505AC}" destId="{260C15A0-603E-4F44-BF43-689198428095}" srcOrd="16" destOrd="0" presId="urn:microsoft.com/office/officeart/2005/8/layout/bProcess4"/>
    <dgm:cxn modelId="{A7D1677A-AC03-4C95-8319-CDD6DF6FEBF1}" type="presParOf" srcId="{260C15A0-603E-4F44-BF43-689198428095}" destId="{6362165B-3CE8-4E31-A956-7451A8D72A6F}" srcOrd="0" destOrd="0" presId="urn:microsoft.com/office/officeart/2005/8/layout/bProcess4"/>
    <dgm:cxn modelId="{123DD4C6-C036-4E1B-B8D8-286F307F8C8E}" type="presParOf" srcId="{260C15A0-603E-4F44-BF43-689198428095}" destId="{847D15C3-73AE-4700-B618-A9F8958E547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CE5E7-2835-47F5-AD9E-4D903E22A1FB}">
      <dsp:nvSpPr>
        <dsp:cNvPr id="0" name=""/>
        <dsp:cNvSpPr/>
      </dsp:nvSpPr>
      <dsp:spPr>
        <a:xfrm rot="5400000">
          <a:off x="434474" y="788280"/>
          <a:ext cx="1247830" cy="15417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4D3D0C-E629-43BE-8888-7393D83288F5}">
      <dsp:nvSpPr>
        <dsp:cNvPr id="0" name=""/>
        <dsp:cNvSpPr/>
      </dsp:nvSpPr>
      <dsp:spPr>
        <a:xfrm>
          <a:off x="184443" y="2269"/>
          <a:ext cx="2769428" cy="99699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ученики делятся на разные по уровню </a:t>
          </a:r>
          <a:r>
            <a:rPr lang="ru-RU" sz="1600" kern="1200" dirty="0" err="1" smtClean="0"/>
            <a:t>обученности</a:t>
          </a:r>
          <a:r>
            <a:rPr lang="ru-RU" sz="1600" kern="1200" dirty="0" smtClean="0"/>
            <a:t> группы (по 4 человека) </a:t>
          </a:r>
          <a:endParaRPr lang="ru-RU" sz="1600" kern="1200" dirty="0"/>
        </a:p>
      </dsp:txBody>
      <dsp:txXfrm>
        <a:off x="213644" y="31470"/>
        <a:ext cx="2711026" cy="938588"/>
      </dsp:txXfrm>
    </dsp:sp>
    <dsp:sp modelId="{6DD30D77-F706-4D4B-A284-6FC22C8A3B5C}">
      <dsp:nvSpPr>
        <dsp:cNvPr id="0" name=""/>
        <dsp:cNvSpPr/>
      </dsp:nvSpPr>
      <dsp:spPr>
        <a:xfrm rot="5567946">
          <a:off x="428868" y="2017810"/>
          <a:ext cx="1200419" cy="15417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2F0B54-5499-4E01-A4E9-5CFB0077D65A}">
      <dsp:nvSpPr>
        <dsp:cNvPr id="0" name=""/>
        <dsp:cNvSpPr/>
      </dsp:nvSpPr>
      <dsp:spPr>
        <a:xfrm>
          <a:off x="184443" y="1256221"/>
          <a:ext cx="2769428" cy="99699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учитель объясняет новый материал, затем предлагает учащимся в группах задания на закрепление </a:t>
          </a:r>
          <a:endParaRPr lang="ru-RU" sz="1600" kern="1200" dirty="0"/>
        </a:p>
      </dsp:txBody>
      <dsp:txXfrm>
        <a:off x="213644" y="1285422"/>
        <a:ext cx="2711026" cy="938588"/>
      </dsp:txXfrm>
    </dsp:sp>
    <dsp:sp modelId="{A24A4025-6F20-4DFA-B591-18584570158A}">
      <dsp:nvSpPr>
        <dsp:cNvPr id="0" name=""/>
        <dsp:cNvSpPr/>
      </dsp:nvSpPr>
      <dsp:spPr>
        <a:xfrm rot="49628">
          <a:off x="1004692" y="2644786"/>
          <a:ext cx="3383516" cy="15417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3621A8-7220-44BA-B5B6-7410945BFFF3}">
      <dsp:nvSpPr>
        <dsp:cNvPr id="0" name=""/>
        <dsp:cNvSpPr/>
      </dsp:nvSpPr>
      <dsp:spPr>
        <a:xfrm>
          <a:off x="125821" y="2461329"/>
          <a:ext cx="2769428" cy="99699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задание выполняется либо по частям,  либо по «вертушке» </a:t>
          </a:r>
          <a:endParaRPr lang="ru-RU" sz="1600" kern="1200" dirty="0"/>
        </a:p>
      </dsp:txBody>
      <dsp:txXfrm>
        <a:off x="155022" y="2490530"/>
        <a:ext cx="2711026" cy="938588"/>
      </dsp:txXfrm>
    </dsp:sp>
    <dsp:sp modelId="{D5AFF30A-0259-42F5-8215-3A7191FE570A}">
      <dsp:nvSpPr>
        <dsp:cNvPr id="0" name=""/>
        <dsp:cNvSpPr/>
      </dsp:nvSpPr>
      <dsp:spPr>
        <a:xfrm rot="16200000">
          <a:off x="3769218" y="2042232"/>
          <a:ext cx="1247830" cy="15417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51E3FC-9A6F-4DCE-9833-2954ADF1A0FF}">
      <dsp:nvSpPr>
        <dsp:cNvPr id="0" name=""/>
        <dsp:cNvSpPr/>
      </dsp:nvSpPr>
      <dsp:spPr>
        <a:xfrm>
          <a:off x="3519186" y="2510173"/>
          <a:ext cx="2769428" cy="99699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выполнение каждого задания комментируется учащимся и контролируется всей группой</a:t>
          </a:r>
          <a:endParaRPr lang="ru-RU" sz="1600" kern="1200" dirty="0"/>
        </a:p>
      </dsp:txBody>
      <dsp:txXfrm>
        <a:off x="3548387" y="2539374"/>
        <a:ext cx="2711026" cy="938588"/>
      </dsp:txXfrm>
    </dsp:sp>
    <dsp:sp modelId="{E0F3953B-39B5-452D-81A7-1E36AFAA6177}">
      <dsp:nvSpPr>
        <dsp:cNvPr id="0" name=""/>
        <dsp:cNvSpPr/>
      </dsp:nvSpPr>
      <dsp:spPr>
        <a:xfrm rot="16200000">
          <a:off x="3769218" y="788280"/>
          <a:ext cx="1247830" cy="15417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B248C7-D64D-4A79-A676-6A7A8991F2AD}">
      <dsp:nvSpPr>
        <dsp:cNvPr id="0" name=""/>
        <dsp:cNvSpPr/>
      </dsp:nvSpPr>
      <dsp:spPr>
        <a:xfrm>
          <a:off x="3519186" y="1256221"/>
          <a:ext cx="2769428" cy="99699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учитель даёт тест на проверку понимания нового материала </a:t>
          </a:r>
          <a:endParaRPr lang="ru-RU" sz="1600" kern="1200" dirty="0"/>
        </a:p>
      </dsp:txBody>
      <dsp:txXfrm>
        <a:off x="3548387" y="1285422"/>
        <a:ext cx="2711026" cy="938588"/>
      </dsp:txXfrm>
    </dsp:sp>
    <dsp:sp modelId="{B6C4CA15-705C-4855-A332-3621FFB6593C}">
      <dsp:nvSpPr>
        <dsp:cNvPr id="0" name=""/>
        <dsp:cNvSpPr/>
      </dsp:nvSpPr>
      <dsp:spPr>
        <a:xfrm rot="23153">
          <a:off x="4398196" y="172441"/>
          <a:ext cx="3307105" cy="15417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AF2B54-D62F-485A-856B-4A81A824E0C3}">
      <dsp:nvSpPr>
        <dsp:cNvPr id="0" name=""/>
        <dsp:cNvSpPr/>
      </dsp:nvSpPr>
      <dsp:spPr>
        <a:xfrm>
          <a:off x="3519186" y="2269"/>
          <a:ext cx="2769428" cy="99699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задания обязательно дифференцируются: для сильных и слабых учащихся по сложности и объёму </a:t>
          </a:r>
          <a:endParaRPr lang="ru-RU" sz="1600" kern="1200" dirty="0"/>
        </a:p>
      </dsp:txBody>
      <dsp:txXfrm>
        <a:off x="3548387" y="31470"/>
        <a:ext cx="2711026" cy="938588"/>
      </dsp:txXfrm>
    </dsp:sp>
    <dsp:sp modelId="{FAF24850-EA16-4301-A57F-6B7B26030D80}">
      <dsp:nvSpPr>
        <dsp:cNvPr id="0" name=""/>
        <dsp:cNvSpPr/>
      </dsp:nvSpPr>
      <dsp:spPr>
        <a:xfrm rot="5400000">
          <a:off x="7110729" y="786167"/>
          <a:ext cx="1199143" cy="15417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E14513-65D5-4F98-BA57-2B471A6C925D}">
      <dsp:nvSpPr>
        <dsp:cNvPr id="0" name=""/>
        <dsp:cNvSpPr/>
      </dsp:nvSpPr>
      <dsp:spPr>
        <a:xfrm>
          <a:off x="6853930" y="31563"/>
          <a:ext cx="2734276" cy="982949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задания теста учащиеся выполняют индивидуально, вне группы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6882720" y="60353"/>
        <a:ext cx="2676696" cy="925369"/>
      </dsp:txXfrm>
    </dsp:sp>
    <dsp:sp modelId="{6005F210-49B0-42F0-9B0D-7A12C910A16E}">
      <dsp:nvSpPr>
        <dsp:cNvPr id="0" name=""/>
        <dsp:cNvSpPr/>
      </dsp:nvSpPr>
      <dsp:spPr>
        <a:xfrm>
          <a:off x="6871070" y="1242181"/>
          <a:ext cx="2699997" cy="97200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каждый учащийся оценивается персонально, его отметка не влияет на результаты группы</a:t>
          </a:r>
          <a:endParaRPr lang="ru-RU" sz="1500" kern="1200" dirty="0"/>
        </a:p>
      </dsp:txBody>
      <dsp:txXfrm>
        <a:off x="6899539" y="1270650"/>
        <a:ext cx="2643059" cy="915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CE5E7-2835-47F5-AD9E-4D903E22A1FB}">
      <dsp:nvSpPr>
        <dsp:cNvPr id="0" name=""/>
        <dsp:cNvSpPr/>
      </dsp:nvSpPr>
      <dsp:spPr>
        <a:xfrm rot="5400000">
          <a:off x="434474" y="788280"/>
          <a:ext cx="1247830" cy="15417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4D3D0C-E629-43BE-8888-7393D83288F5}">
      <dsp:nvSpPr>
        <dsp:cNvPr id="0" name=""/>
        <dsp:cNvSpPr/>
      </dsp:nvSpPr>
      <dsp:spPr>
        <a:xfrm>
          <a:off x="184443" y="2269"/>
          <a:ext cx="2769428" cy="99699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ученики делятся на разные по уровню </a:t>
          </a:r>
          <a:r>
            <a:rPr lang="ru-RU" sz="1600" kern="1200" dirty="0" err="1" smtClean="0"/>
            <a:t>обученности</a:t>
          </a:r>
          <a:r>
            <a:rPr lang="ru-RU" sz="1600" kern="1200" dirty="0" smtClean="0"/>
            <a:t> группы</a:t>
          </a:r>
          <a:endParaRPr lang="ru-RU" sz="1600" kern="1200" dirty="0"/>
        </a:p>
      </dsp:txBody>
      <dsp:txXfrm>
        <a:off x="213644" y="31470"/>
        <a:ext cx="2711026" cy="938588"/>
      </dsp:txXfrm>
    </dsp:sp>
    <dsp:sp modelId="{6DD30D77-F706-4D4B-A284-6FC22C8A3B5C}">
      <dsp:nvSpPr>
        <dsp:cNvPr id="0" name=""/>
        <dsp:cNvSpPr/>
      </dsp:nvSpPr>
      <dsp:spPr>
        <a:xfrm rot="5567946">
          <a:off x="428868" y="2017810"/>
          <a:ext cx="1200419" cy="15417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2F0B54-5499-4E01-A4E9-5CFB0077D65A}">
      <dsp:nvSpPr>
        <dsp:cNvPr id="0" name=""/>
        <dsp:cNvSpPr/>
      </dsp:nvSpPr>
      <dsp:spPr>
        <a:xfrm>
          <a:off x="184443" y="1256221"/>
          <a:ext cx="2769428" cy="99699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учитель объясняет новый материал, затем предлагает учащимся в группах задания на закрепление </a:t>
          </a:r>
          <a:endParaRPr lang="ru-RU" sz="1600" kern="1200" dirty="0"/>
        </a:p>
      </dsp:txBody>
      <dsp:txXfrm>
        <a:off x="213644" y="1285422"/>
        <a:ext cx="2711026" cy="938588"/>
      </dsp:txXfrm>
    </dsp:sp>
    <dsp:sp modelId="{A24A4025-6F20-4DFA-B591-18584570158A}">
      <dsp:nvSpPr>
        <dsp:cNvPr id="0" name=""/>
        <dsp:cNvSpPr/>
      </dsp:nvSpPr>
      <dsp:spPr>
        <a:xfrm rot="49628">
          <a:off x="1004692" y="2644786"/>
          <a:ext cx="3383516" cy="15417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3621A8-7220-44BA-B5B6-7410945BFFF3}">
      <dsp:nvSpPr>
        <dsp:cNvPr id="0" name=""/>
        <dsp:cNvSpPr/>
      </dsp:nvSpPr>
      <dsp:spPr>
        <a:xfrm>
          <a:off x="125821" y="2461329"/>
          <a:ext cx="2769428" cy="99699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задание выполняется либо по частям,  либо по «вертушке» </a:t>
          </a:r>
          <a:endParaRPr lang="ru-RU" sz="1600" kern="1200" dirty="0"/>
        </a:p>
      </dsp:txBody>
      <dsp:txXfrm>
        <a:off x="155022" y="2490530"/>
        <a:ext cx="2711026" cy="938588"/>
      </dsp:txXfrm>
    </dsp:sp>
    <dsp:sp modelId="{D5AFF30A-0259-42F5-8215-3A7191FE570A}">
      <dsp:nvSpPr>
        <dsp:cNvPr id="0" name=""/>
        <dsp:cNvSpPr/>
      </dsp:nvSpPr>
      <dsp:spPr>
        <a:xfrm rot="16200000">
          <a:off x="3769218" y="2042232"/>
          <a:ext cx="1247830" cy="15417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51E3FC-9A6F-4DCE-9833-2954ADF1A0FF}">
      <dsp:nvSpPr>
        <dsp:cNvPr id="0" name=""/>
        <dsp:cNvSpPr/>
      </dsp:nvSpPr>
      <dsp:spPr>
        <a:xfrm>
          <a:off x="3519186" y="2510173"/>
          <a:ext cx="2769428" cy="99699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выполнение каждого задания комментируется учащимся и контролируется всей группой</a:t>
          </a:r>
          <a:endParaRPr lang="ru-RU" sz="1600" kern="1200" dirty="0"/>
        </a:p>
      </dsp:txBody>
      <dsp:txXfrm>
        <a:off x="3548387" y="2539374"/>
        <a:ext cx="2711026" cy="938588"/>
      </dsp:txXfrm>
    </dsp:sp>
    <dsp:sp modelId="{E0F3953B-39B5-452D-81A7-1E36AFAA6177}">
      <dsp:nvSpPr>
        <dsp:cNvPr id="0" name=""/>
        <dsp:cNvSpPr/>
      </dsp:nvSpPr>
      <dsp:spPr>
        <a:xfrm rot="16200000">
          <a:off x="3769218" y="788280"/>
          <a:ext cx="1247830" cy="15417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B248C7-D64D-4A79-A676-6A7A8991F2AD}">
      <dsp:nvSpPr>
        <dsp:cNvPr id="0" name=""/>
        <dsp:cNvSpPr/>
      </dsp:nvSpPr>
      <dsp:spPr>
        <a:xfrm>
          <a:off x="3519186" y="1256221"/>
          <a:ext cx="2769428" cy="99699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учитель организует соревновательные турниры между командами</a:t>
          </a:r>
          <a:endParaRPr lang="ru-RU" sz="1600" kern="1200" dirty="0"/>
        </a:p>
      </dsp:txBody>
      <dsp:txXfrm>
        <a:off x="3548387" y="1285422"/>
        <a:ext cx="2711026" cy="938588"/>
      </dsp:txXfrm>
    </dsp:sp>
    <dsp:sp modelId="{B6C4CA15-705C-4855-A332-3621FFB6593C}">
      <dsp:nvSpPr>
        <dsp:cNvPr id="0" name=""/>
        <dsp:cNvSpPr/>
      </dsp:nvSpPr>
      <dsp:spPr>
        <a:xfrm rot="23153">
          <a:off x="4398196" y="172441"/>
          <a:ext cx="3307105" cy="15417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AF2B54-D62F-485A-856B-4A81A824E0C3}">
      <dsp:nvSpPr>
        <dsp:cNvPr id="0" name=""/>
        <dsp:cNvSpPr/>
      </dsp:nvSpPr>
      <dsp:spPr>
        <a:xfrm>
          <a:off x="3519186" y="2269"/>
          <a:ext cx="2769428" cy="99699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организуются турнирные столы (по 3 учащихся с одинаковым уровнем </a:t>
          </a:r>
          <a:r>
            <a:rPr lang="ru-RU" sz="1600" kern="1200" dirty="0" err="1" smtClean="0"/>
            <a:t>обученности</a:t>
          </a:r>
          <a:r>
            <a:rPr lang="ru-RU" sz="1600" kern="1200" dirty="0" smtClean="0"/>
            <a:t> за каждым столом)</a:t>
          </a:r>
          <a:endParaRPr lang="ru-RU" sz="1600" kern="1200" dirty="0"/>
        </a:p>
      </dsp:txBody>
      <dsp:txXfrm>
        <a:off x="3548387" y="31470"/>
        <a:ext cx="2711026" cy="938588"/>
      </dsp:txXfrm>
    </dsp:sp>
    <dsp:sp modelId="{FAF24850-EA16-4301-A57F-6B7B26030D80}">
      <dsp:nvSpPr>
        <dsp:cNvPr id="0" name=""/>
        <dsp:cNvSpPr/>
      </dsp:nvSpPr>
      <dsp:spPr>
        <a:xfrm rot="5400000">
          <a:off x="7110729" y="786167"/>
          <a:ext cx="1199143" cy="15417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E14513-65D5-4F98-BA57-2B471A6C925D}">
      <dsp:nvSpPr>
        <dsp:cNvPr id="0" name=""/>
        <dsp:cNvSpPr/>
      </dsp:nvSpPr>
      <dsp:spPr>
        <a:xfrm>
          <a:off x="6853930" y="31563"/>
          <a:ext cx="2734276" cy="982949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даются дифференцированные задания по сложности и объёму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6882720" y="60353"/>
        <a:ext cx="2676696" cy="925369"/>
      </dsp:txXfrm>
    </dsp:sp>
    <dsp:sp modelId="{98A2ED59-81E4-418E-8778-8BE16EBC40C4}">
      <dsp:nvSpPr>
        <dsp:cNvPr id="0" name=""/>
        <dsp:cNvSpPr/>
      </dsp:nvSpPr>
      <dsp:spPr>
        <a:xfrm rot="5400000">
          <a:off x="7098802" y="2003204"/>
          <a:ext cx="1222997" cy="15417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05F210-49B0-42F0-9B0D-7A12C910A16E}">
      <dsp:nvSpPr>
        <dsp:cNvPr id="0" name=""/>
        <dsp:cNvSpPr/>
      </dsp:nvSpPr>
      <dsp:spPr>
        <a:xfrm>
          <a:off x="6871070" y="1242181"/>
          <a:ext cx="2699997" cy="97200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победитель приносит своей команде одинаковое количество баллов, независимо от уровня подготовленности учащихся </a:t>
          </a:r>
          <a:endParaRPr lang="ru-RU" sz="1400" kern="1200" dirty="0"/>
        </a:p>
      </dsp:txBody>
      <dsp:txXfrm>
        <a:off x="6899539" y="1270650"/>
        <a:ext cx="2643059" cy="915065"/>
      </dsp:txXfrm>
    </dsp:sp>
    <dsp:sp modelId="{847D15C3-73AE-4700-B618-A9F8958E5476}">
      <dsp:nvSpPr>
        <dsp:cNvPr id="0" name=""/>
        <dsp:cNvSpPr/>
      </dsp:nvSpPr>
      <dsp:spPr>
        <a:xfrm>
          <a:off x="6871070" y="2471145"/>
          <a:ext cx="2699997" cy="97200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команда, набравшая наибольшее количество баллов, объявляется победителем турнира и награждается</a:t>
          </a:r>
          <a:endParaRPr lang="ru-RU" sz="1400" kern="1200" dirty="0"/>
        </a:p>
      </dsp:txBody>
      <dsp:txXfrm>
        <a:off x="6899539" y="2499614"/>
        <a:ext cx="2643059" cy="915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540914"/>
            <a:ext cx="11228294" cy="162039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6B327A"/>
                </a:solidFill>
              </a:rPr>
              <a:t>Педагогика сотрудничества как образовательная технология и её реализация в практической деятельности педагога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594540" y="2217901"/>
            <a:ext cx="7002920" cy="4055975"/>
            <a:chOff x="2594540" y="2217901"/>
            <a:chExt cx="7002920" cy="4055975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" t="9440" r="4114"/>
            <a:stretch/>
          </p:blipFill>
          <p:spPr bwMode="auto">
            <a:xfrm>
              <a:off x="2594540" y="2217901"/>
              <a:ext cx="7002920" cy="405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8" r="59993" b="85095"/>
            <a:stretch/>
          </p:blipFill>
          <p:spPr bwMode="auto">
            <a:xfrm>
              <a:off x="3188511" y="5564013"/>
              <a:ext cx="625643" cy="709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9" t="43684" r="62824" b="41411"/>
            <a:stretch/>
          </p:blipFill>
          <p:spPr bwMode="auto">
            <a:xfrm>
              <a:off x="3188511" y="4111746"/>
              <a:ext cx="544215" cy="65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5" t="29179" r="62116" b="55410"/>
            <a:stretch/>
          </p:blipFill>
          <p:spPr bwMode="auto">
            <a:xfrm rot="1773121">
              <a:off x="8114215" y="2295283"/>
              <a:ext cx="454377" cy="533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1" t="86500" r="13996"/>
            <a:stretch/>
          </p:blipFill>
          <p:spPr bwMode="auto">
            <a:xfrm rot="20126257">
              <a:off x="2860292" y="2894881"/>
              <a:ext cx="656439" cy="575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75" t="14021" r="43403" b="70063"/>
            <a:stretch/>
          </p:blipFill>
          <p:spPr bwMode="auto">
            <a:xfrm rot="19135356">
              <a:off x="8566396" y="3112801"/>
              <a:ext cx="582205" cy="63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80251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6B327A"/>
                </a:solidFill>
              </a:rPr>
              <a:t>	</a:t>
            </a:r>
            <a:r>
              <a:rPr lang="ru-RU" sz="3600" dirty="0" smtClean="0">
                <a:solidFill>
                  <a:srgbClr val="6B327A"/>
                </a:solidFill>
              </a:rPr>
              <a:t>Характерные черты педагогики </a:t>
            </a:r>
            <a:r>
              <a:rPr lang="ru-RU" sz="3600" dirty="0">
                <a:solidFill>
                  <a:srgbClr val="6B327A"/>
                </a:solidFill>
              </a:rPr>
              <a:t>сотрудничества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19156" y="2712637"/>
            <a:ext cx="2905264" cy="2739663"/>
            <a:chOff x="1017094" y="2730535"/>
            <a:chExt cx="2905264" cy="273966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2" t="6799" r="10877" b="12582"/>
            <a:stretch/>
          </p:blipFill>
          <p:spPr bwMode="auto">
            <a:xfrm>
              <a:off x="1275178" y="2772310"/>
              <a:ext cx="2508987" cy="24827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6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8" r="59993" b="85095"/>
            <a:stretch/>
          </p:blipFill>
          <p:spPr bwMode="auto">
            <a:xfrm rot="19239761">
              <a:off x="1022260" y="3329965"/>
              <a:ext cx="554679" cy="62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9" t="43684" r="62824" b="41411"/>
            <a:stretch/>
          </p:blipFill>
          <p:spPr bwMode="auto">
            <a:xfrm rot="5400000">
              <a:off x="3539944" y="3457079"/>
              <a:ext cx="347005" cy="41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1" t="86500" r="13996"/>
            <a:stretch/>
          </p:blipFill>
          <p:spPr bwMode="auto">
            <a:xfrm rot="20350984">
              <a:off x="2955986" y="4900150"/>
              <a:ext cx="650680" cy="57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75" t="14021" r="43403" b="70063"/>
            <a:stretch/>
          </p:blipFill>
          <p:spPr bwMode="auto">
            <a:xfrm rot="19360083">
              <a:off x="1017094" y="4155406"/>
              <a:ext cx="516168" cy="560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5" t="29179" r="62116" b="55410"/>
            <a:stretch/>
          </p:blipFill>
          <p:spPr bwMode="auto">
            <a:xfrm rot="1773121">
              <a:off x="3079906" y="2730535"/>
              <a:ext cx="402839" cy="472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5113075" y="2948918"/>
            <a:ext cx="6193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создание творческой атмосферы на каждом уроке, каждом занятии; 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постоянное </a:t>
            </a:r>
            <a:r>
              <a:rPr lang="ru-RU" sz="2000" dirty="0"/>
              <a:t>превращение учащихся из объекта обучения в субъект учебного процесса; 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обеспечение </a:t>
            </a:r>
            <a:r>
              <a:rPr lang="ru-RU" sz="2000" dirty="0"/>
              <a:t>уверенности учащихся в собственных силах, в возможности достижении успеха; 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исключение методов </a:t>
            </a:r>
            <a:r>
              <a:rPr lang="ru-RU" sz="2000" dirty="0"/>
              <a:t>принуждения учащихся к </a:t>
            </a:r>
            <a:r>
              <a:rPr lang="ru-RU" sz="2000" dirty="0" smtClean="0"/>
              <a:t>учению;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56657" y="3381260"/>
            <a:ext cx="5501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6B3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7200" b="1" cap="none" spc="0" dirty="0">
              <a:ln w="11430"/>
              <a:solidFill>
                <a:srgbClr val="6B327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9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80251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6B327A"/>
                </a:solidFill>
              </a:rPr>
              <a:t>	</a:t>
            </a:r>
            <a:r>
              <a:rPr lang="ru-RU" sz="3600" dirty="0" smtClean="0">
                <a:solidFill>
                  <a:srgbClr val="6B327A"/>
                </a:solidFill>
              </a:rPr>
              <a:t>Характерные черты педагогики </a:t>
            </a:r>
            <a:r>
              <a:rPr lang="ru-RU" sz="3600" dirty="0">
                <a:solidFill>
                  <a:srgbClr val="6B327A"/>
                </a:solidFill>
              </a:rPr>
              <a:t>сотрудничества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19156" y="2712637"/>
            <a:ext cx="2905264" cy="2739663"/>
            <a:chOff x="1017094" y="2730535"/>
            <a:chExt cx="2905264" cy="273966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2" t="6799" r="10877" b="12582"/>
            <a:stretch/>
          </p:blipFill>
          <p:spPr bwMode="auto">
            <a:xfrm>
              <a:off x="1275178" y="2772310"/>
              <a:ext cx="2508987" cy="24827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6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8" r="59993" b="85095"/>
            <a:stretch/>
          </p:blipFill>
          <p:spPr bwMode="auto">
            <a:xfrm rot="19239761">
              <a:off x="1022260" y="3329965"/>
              <a:ext cx="554679" cy="62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9" t="43684" r="62824" b="41411"/>
            <a:stretch/>
          </p:blipFill>
          <p:spPr bwMode="auto">
            <a:xfrm rot="5400000">
              <a:off x="3539944" y="3457079"/>
              <a:ext cx="347005" cy="41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1" t="86500" r="13996"/>
            <a:stretch/>
          </p:blipFill>
          <p:spPr bwMode="auto">
            <a:xfrm rot="20350984">
              <a:off x="2955986" y="4900150"/>
              <a:ext cx="650680" cy="57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75" t="14021" r="43403" b="70063"/>
            <a:stretch/>
          </p:blipFill>
          <p:spPr bwMode="auto">
            <a:xfrm rot="19360083">
              <a:off x="1017094" y="4155406"/>
              <a:ext cx="516168" cy="560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5" t="29179" r="62116" b="55410"/>
            <a:stretch/>
          </p:blipFill>
          <p:spPr bwMode="auto">
            <a:xfrm rot="1773121">
              <a:off x="3079906" y="2730535"/>
              <a:ext cx="402839" cy="472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5113075" y="2948918"/>
            <a:ext cx="6193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демократический</a:t>
            </a:r>
            <a:r>
              <a:rPr lang="ru-RU" sz="2000" dirty="0"/>
              <a:t>, доброжелательный стиль учебных </a:t>
            </a:r>
            <a:r>
              <a:rPr lang="ru-RU" sz="2000" dirty="0" smtClean="0"/>
              <a:t>занятий;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непринужденная </a:t>
            </a:r>
            <a:r>
              <a:rPr lang="ru-RU" sz="2000" dirty="0"/>
              <a:t>атмосфера общения педагога с учащимися, учащихся между собой; 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создание </a:t>
            </a:r>
            <a:r>
              <a:rPr lang="ru-RU" sz="2000" dirty="0"/>
              <a:t>условий продвижения вперед «слабому» и ускоренного развития «сильных»; 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организация </a:t>
            </a:r>
            <a:r>
              <a:rPr lang="ru-RU" sz="2000" dirty="0"/>
              <a:t>добровольной взаимопомощи «сильных» учащихся «слабым»;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22994" y="3381260"/>
            <a:ext cx="6174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6B3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7200" b="1" cap="none" spc="0" dirty="0">
              <a:ln w="11430"/>
              <a:solidFill>
                <a:srgbClr val="6B327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6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80251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6B327A"/>
                </a:solidFill>
              </a:rPr>
              <a:t>	</a:t>
            </a:r>
            <a:r>
              <a:rPr lang="ru-RU" sz="3600" dirty="0" smtClean="0">
                <a:solidFill>
                  <a:srgbClr val="6B327A"/>
                </a:solidFill>
              </a:rPr>
              <a:t>Характерные черты педагогики </a:t>
            </a:r>
            <a:r>
              <a:rPr lang="ru-RU" sz="3600" dirty="0">
                <a:solidFill>
                  <a:srgbClr val="6B327A"/>
                </a:solidFill>
              </a:rPr>
              <a:t>сотрудничества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19156" y="2712637"/>
            <a:ext cx="2905264" cy="2739663"/>
            <a:chOff x="1017094" y="2730535"/>
            <a:chExt cx="2905264" cy="273966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2" t="6799" r="10877" b="12582"/>
            <a:stretch/>
          </p:blipFill>
          <p:spPr bwMode="auto">
            <a:xfrm>
              <a:off x="1275178" y="2772310"/>
              <a:ext cx="2508987" cy="24827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6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8" r="59993" b="85095"/>
            <a:stretch/>
          </p:blipFill>
          <p:spPr bwMode="auto">
            <a:xfrm rot="19239761">
              <a:off x="1022260" y="3329965"/>
              <a:ext cx="554679" cy="62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9" t="43684" r="62824" b="41411"/>
            <a:stretch/>
          </p:blipFill>
          <p:spPr bwMode="auto">
            <a:xfrm rot="5400000">
              <a:off x="3539944" y="3457079"/>
              <a:ext cx="347005" cy="41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1" t="86500" r="13996"/>
            <a:stretch/>
          </p:blipFill>
          <p:spPr bwMode="auto">
            <a:xfrm rot="20350984">
              <a:off x="2955986" y="4900150"/>
              <a:ext cx="650680" cy="57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75" t="14021" r="43403" b="70063"/>
            <a:stretch/>
          </p:blipFill>
          <p:spPr bwMode="auto">
            <a:xfrm rot="19360083">
              <a:off x="1017094" y="4155406"/>
              <a:ext cx="516168" cy="560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5" t="29179" r="62116" b="55410"/>
            <a:stretch/>
          </p:blipFill>
          <p:spPr bwMode="auto">
            <a:xfrm rot="1773121">
              <a:off x="3079906" y="2730535"/>
              <a:ext cx="402839" cy="472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5113075" y="2948918"/>
            <a:ext cx="6193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создание на каждом занятии комфортных условий образовательного процесса</a:t>
            </a:r>
            <a:r>
              <a:rPr lang="ru-RU" sz="2000" dirty="0" smtClean="0"/>
              <a:t>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обстановка </a:t>
            </a:r>
            <a:r>
              <a:rPr lang="ru-RU" sz="2000" dirty="0"/>
              <a:t>радости успеха; 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снятие </a:t>
            </a:r>
            <a:r>
              <a:rPr lang="ru-RU" sz="2000" dirty="0"/>
              <a:t>боязни провала и отрицательной </a:t>
            </a:r>
            <a:r>
              <a:rPr lang="ru-RU" sz="2000" dirty="0" smtClean="0"/>
              <a:t>оценки;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широкая </a:t>
            </a:r>
            <a:r>
              <a:rPr lang="ru-RU" sz="2000" dirty="0"/>
              <a:t>практика оценочного общения педагога с учащимися; 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эмоциональная раскованность;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поощрение </a:t>
            </a:r>
            <a:r>
              <a:rPr lang="ru-RU" sz="2000" dirty="0"/>
              <a:t>инициативы и вопросов учащихся к педагогу и друг к другу;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22994" y="3381260"/>
            <a:ext cx="6174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6B3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7200" b="1" cap="none" spc="0" dirty="0">
              <a:ln w="11430"/>
              <a:solidFill>
                <a:srgbClr val="6B327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1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80251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6B327A"/>
                </a:solidFill>
              </a:rPr>
              <a:t>	</a:t>
            </a:r>
            <a:r>
              <a:rPr lang="ru-RU" sz="3600" dirty="0" smtClean="0">
                <a:solidFill>
                  <a:srgbClr val="6B327A"/>
                </a:solidFill>
              </a:rPr>
              <a:t>Характерные черты педагогики </a:t>
            </a:r>
            <a:r>
              <a:rPr lang="ru-RU" sz="3600" dirty="0">
                <a:solidFill>
                  <a:srgbClr val="6B327A"/>
                </a:solidFill>
              </a:rPr>
              <a:t>сотрудничества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19156" y="2712637"/>
            <a:ext cx="2905264" cy="2739663"/>
            <a:chOff x="1017094" y="2730535"/>
            <a:chExt cx="2905264" cy="273966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2" t="6799" r="10877" b="12582"/>
            <a:stretch/>
          </p:blipFill>
          <p:spPr bwMode="auto">
            <a:xfrm>
              <a:off x="1275178" y="2772310"/>
              <a:ext cx="2508987" cy="24827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6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8" r="59993" b="85095"/>
            <a:stretch/>
          </p:blipFill>
          <p:spPr bwMode="auto">
            <a:xfrm rot="19239761">
              <a:off x="1022260" y="3329965"/>
              <a:ext cx="554679" cy="62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9" t="43684" r="62824" b="41411"/>
            <a:stretch/>
          </p:blipFill>
          <p:spPr bwMode="auto">
            <a:xfrm rot="5400000">
              <a:off x="3539944" y="3457079"/>
              <a:ext cx="347005" cy="41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1" t="86500" r="13996"/>
            <a:stretch/>
          </p:blipFill>
          <p:spPr bwMode="auto">
            <a:xfrm rot="20350984">
              <a:off x="2955986" y="4900150"/>
              <a:ext cx="650680" cy="57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75" t="14021" r="43403" b="70063"/>
            <a:stretch/>
          </p:blipFill>
          <p:spPr bwMode="auto">
            <a:xfrm rot="19360083">
              <a:off x="1017094" y="4155406"/>
              <a:ext cx="516168" cy="560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5" t="29179" r="62116" b="55410"/>
            <a:stretch/>
          </p:blipFill>
          <p:spPr bwMode="auto">
            <a:xfrm rot="1773121">
              <a:off x="3079906" y="2730535"/>
              <a:ext cx="402839" cy="472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4448175" y="2563115"/>
            <a:ext cx="69532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широкое применение педагогических средств, побуждающих учащихся к активной познавательной деятельности: </a:t>
            </a:r>
            <a:r>
              <a:rPr lang="ru-RU" sz="2000" dirty="0" smtClean="0"/>
              <a:t>эвристические </a:t>
            </a:r>
            <a:r>
              <a:rPr lang="ru-RU" sz="2000" dirty="0"/>
              <a:t>беседы, «продуктивные» вопросы, творческие задания, самостоятельные </a:t>
            </a:r>
            <a:r>
              <a:rPr lang="ru-RU" sz="2000" dirty="0" smtClean="0"/>
              <a:t>работы;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пробуждение </a:t>
            </a:r>
            <a:r>
              <a:rPr lang="ru-RU" sz="2000" dirty="0"/>
              <a:t>и поддержание интереса учащихся во всех его видах и </a:t>
            </a:r>
            <a:r>
              <a:rPr lang="ru-RU" sz="2000" dirty="0" smtClean="0"/>
              <a:t>проявлениях;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обеспечение </a:t>
            </a:r>
            <a:r>
              <a:rPr lang="ru-RU" sz="2000" dirty="0"/>
              <a:t>положительной мотивации учащихся в </a:t>
            </a:r>
            <a:r>
              <a:rPr lang="ru-RU" sz="2000" dirty="0" smtClean="0"/>
              <a:t>учении;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поощрение </a:t>
            </a:r>
            <a:r>
              <a:rPr lang="ru-RU" sz="2000" dirty="0"/>
              <a:t>и поддержание высокого уровня любознательности </a:t>
            </a:r>
            <a:r>
              <a:rPr lang="ru-RU" sz="2000" dirty="0" smtClean="0"/>
              <a:t>учащихся;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применение </a:t>
            </a:r>
            <a:r>
              <a:rPr lang="ru-RU" sz="2000" dirty="0"/>
              <a:t>«активных» форм и методов организации и проведения занятий;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22994" y="3381260"/>
            <a:ext cx="6174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 w="11430"/>
                <a:solidFill>
                  <a:srgbClr val="6B3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7200" b="1" cap="none" spc="0" dirty="0">
              <a:ln w="11430"/>
              <a:solidFill>
                <a:srgbClr val="6B327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2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80251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6B327A"/>
                </a:solidFill>
              </a:rPr>
              <a:t>	</a:t>
            </a:r>
            <a:r>
              <a:rPr lang="ru-RU" sz="3600" dirty="0" smtClean="0">
                <a:solidFill>
                  <a:srgbClr val="6B327A"/>
                </a:solidFill>
              </a:rPr>
              <a:t>Характерные черты педагогики </a:t>
            </a:r>
            <a:r>
              <a:rPr lang="ru-RU" sz="3600" dirty="0">
                <a:solidFill>
                  <a:srgbClr val="6B327A"/>
                </a:solidFill>
              </a:rPr>
              <a:t>сотрудничества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19156" y="2712637"/>
            <a:ext cx="2905264" cy="2739663"/>
            <a:chOff x="1017094" y="2730535"/>
            <a:chExt cx="2905264" cy="273966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2" t="6799" r="10877" b="12582"/>
            <a:stretch/>
          </p:blipFill>
          <p:spPr bwMode="auto">
            <a:xfrm>
              <a:off x="1275178" y="2772310"/>
              <a:ext cx="2508987" cy="24827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6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8" r="59993" b="85095"/>
            <a:stretch/>
          </p:blipFill>
          <p:spPr bwMode="auto">
            <a:xfrm rot="19239761">
              <a:off x="1022260" y="3329965"/>
              <a:ext cx="554679" cy="62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9" t="43684" r="62824" b="41411"/>
            <a:stretch/>
          </p:blipFill>
          <p:spPr bwMode="auto">
            <a:xfrm rot="5400000">
              <a:off x="3539944" y="3457079"/>
              <a:ext cx="347005" cy="41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1" t="86500" r="13996"/>
            <a:stretch/>
          </p:blipFill>
          <p:spPr bwMode="auto">
            <a:xfrm rot="20350984">
              <a:off x="2955986" y="4900150"/>
              <a:ext cx="650680" cy="57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75" t="14021" r="43403" b="70063"/>
            <a:stretch/>
          </p:blipFill>
          <p:spPr bwMode="auto">
            <a:xfrm rot="19360083">
              <a:off x="1017094" y="4155406"/>
              <a:ext cx="516168" cy="560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5" t="29179" r="62116" b="55410"/>
            <a:stretch/>
          </p:blipFill>
          <p:spPr bwMode="auto">
            <a:xfrm rot="1773121">
              <a:off x="3079906" y="2730535"/>
              <a:ext cx="402839" cy="472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4876799" y="2920507"/>
            <a:ext cx="66198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объективность </a:t>
            </a:r>
            <a:r>
              <a:rPr lang="ru-RU" sz="2000" dirty="0"/>
              <a:t>и справедливость оценки учебных успехов </a:t>
            </a:r>
            <a:r>
              <a:rPr lang="ru-RU" sz="2000" dirty="0" smtClean="0"/>
              <a:t>учащихся;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использование </a:t>
            </a:r>
            <a:r>
              <a:rPr lang="ru-RU" sz="2000" dirty="0"/>
              <a:t>оценки для повышения качества учения; 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применение </a:t>
            </a:r>
            <a:r>
              <a:rPr lang="ru-RU" sz="2000" dirty="0"/>
              <a:t>таких форм и методов контроля, которые стимулируют учение без принуждения; 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широкое </a:t>
            </a:r>
            <a:r>
              <a:rPr lang="ru-RU" sz="2000" dirty="0"/>
              <a:t>применение самоконтроля и самоанализа учащимися своих учебных успехов.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22994" y="3381260"/>
            <a:ext cx="6174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6B3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7200" b="1" cap="none" spc="0" dirty="0">
              <a:ln w="11430"/>
              <a:solidFill>
                <a:srgbClr val="6B327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Картинки по запросу облака рисунок пнг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0" t="-449" r="22196" b="24032"/>
          <a:stretch/>
        </p:blipFill>
        <p:spPr bwMode="auto">
          <a:xfrm>
            <a:off x="408382" y="2581275"/>
            <a:ext cx="11278793" cy="37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r="59993" b="85095"/>
          <a:stretch/>
        </p:blipFill>
        <p:spPr bwMode="auto">
          <a:xfrm rot="2987289">
            <a:off x="8587845" y="4955174"/>
            <a:ext cx="445557" cy="50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14021" r="43403" b="70063"/>
          <a:stretch/>
        </p:blipFill>
        <p:spPr bwMode="auto">
          <a:xfrm rot="19360083">
            <a:off x="3955417" y="4862493"/>
            <a:ext cx="391700" cy="42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t="29179" r="62116" b="55410"/>
          <a:stretch/>
        </p:blipFill>
        <p:spPr bwMode="auto">
          <a:xfrm rot="1773121">
            <a:off x="4633374" y="4755352"/>
            <a:ext cx="452436" cy="5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изображения\Camera Roll\rnzttjfzwnruumppycx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958" y="3815682"/>
            <a:ext cx="2346542" cy="217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учитель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4" y="4268229"/>
            <a:ext cx="2047484" cy="20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295402" y="95292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6B327A"/>
                </a:solidFill>
              </a:rPr>
              <a:t>	Направления педагогики сотрудничества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90898" y="2768025"/>
            <a:ext cx="5077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 smtClean="0"/>
              <a:t>1. Гуманно-личностный </a:t>
            </a:r>
            <a:r>
              <a:rPr lang="ru-RU" b="1" dirty="0"/>
              <a:t>подход к </a:t>
            </a:r>
            <a:r>
              <a:rPr lang="ru-RU" b="1" dirty="0" smtClean="0"/>
              <a:t>ребёнку</a:t>
            </a:r>
          </a:p>
          <a:p>
            <a:pPr lvl="1"/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1425" y="3084400"/>
            <a:ext cx="7410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 smtClean="0"/>
              <a:t>2. Дидактический </a:t>
            </a:r>
            <a:r>
              <a:rPr lang="ru-RU" b="1" dirty="0"/>
              <a:t>активизирующий и развивающий </a:t>
            </a:r>
            <a:r>
              <a:rPr lang="ru-RU" b="1" dirty="0" smtClean="0"/>
              <a:t>комплекс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7098" y="3394036"/>
            <a:ext cx="3457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 smtClean="0"/>
              <a:t>3. Концепция воспитания</a:t>
            </a:r>
            <a:endParaRPr lang="ru-RU" sz="1400" b="1" dirty="0"/>
          </a:p>
        </p:txBody>
      </p:sp>
      <p:pic>
        <p:nvPicPr>
          <p:cNvPr id="37" name="Picture 12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1" t="86500" r="13996"/>
          <a:stretch/>
        </p:blipFill>
        <p:spPr bwMode="auto">
          <a:xfrm rot="20350984">
            <a:off x="8138003" y="5630558"/>
            <a:ext cx="598931" cy="5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артинки по запросу алфавит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54" b="86605"/>
          <a:stretch/>
        </p:blipFill>
        <p:spPr bwMode="auto">
          <a:xfrm>
            <a:off x="1969295" y="3721577"/>
            <a:ext cx="556438" cy="4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Картинки по запросу алфавит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t="57154" r="60081" b="27665"/>
          <a:stretch/>
        </p:blipFill>
        <p:spPr bwMode="auto">
          <a:xfrm rot="18675904">
            <a:off x="6778784" y="5682067"/>
            <a:ext cx="525046" cy="5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Картинки по запросу алфавит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6" t="86401" r="35304"/>
          <a:stretch/>
        </p:blipFill>
        <p:spPr bwMode="auto">
          <a:xfrm>
            <a:off x="5103608" y="5222866"/>
            <a:ext cx="701373" cy="56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Картинки по запросу алфавит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84614" r="57609"/>
          <a:stretch/>
        </p:blipFill>
        <p:spPr bwMode="auto">
          <a:xfrm>
            <a:off x="9239957" y="5621832"/>
            <a:ext cx="680484" cy="7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43684" r="62824" b="41411"/>
          <a:stretch/>
        </p:blipFill>
        <p:spPr bwMode="auto">
          <a:xfrm rot="20395423">
            <a:off x="6023163" y="5287087"/>
            <a:ext cx="475516" cy="5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2439346" y="3678636"/>
            <a:ext cx="4641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b="1" dirty="0" smtClean="0"/>
              <a:t>4. </a:t>
            </a:r>
            <a:r>
              <a:rPr lang="ru-RU" b="1" dirty="0" err="1" smtClean="0"/>
              <a:t>Педагогизация</a:t>
            </a:r>
            <a:r>
              <a:rPr lang="ru-RU" b="1" dirty="0" smtClean="0"/>
              <a:t> </a:t>
            </a:r>
            <a:r>
              <a:rPr lang="ru-RU" b="1" dirty="0"/>
              <a:t>окружающей </a:t>
            </a:r>
            <a:r>
              <a:rPr lang="ru-RU" b="1" dirty="0" smtClean="0"/>
              <a:t>среды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420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" grpId="0"/>
      <p:bldP spid="5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114029"/>
            <a:ext cx="4162425" cy="39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409702" y="543347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6B327A"/>
                </a:solidFill>
              </a:rPr>
              <a:t>	Направления педагогики сотрудничества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1052" y="2152129"/>
            <a:ext cx="6454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/>
              <a:t>1. Гуманно-личностный подход к ребёнку</a:t>
            </a:r>
          </a:p>
          <a:p>
            <a:pPr lvl="1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1050" y="3128486"/>
            <a:ext cx="50101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центре </a:t>
            </a:r>
            <a:r>
              <a:rPr lang="ru-RU" sz="2000" dirty="0"/>
              <a:t>образовательной системы развитие всей целостной совокупности качеств личности. Мера этого развития провозглашается главным результатом образования, критерием качества работы педагога и образовательного учреждения в целом.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4" y="2729443"/>
            <a:ext cx="3581401" cy="293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93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114029"/>
            <a:ext cx="4162425" cy="39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409702" y="543347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6B327A"/>
                </a:solidFill>
              </a:rPr>
              <a:t>	Направления педагогики сотрудничества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1052" y="2152129"/>
            <a:ext cx="6454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/>
              <a:t>1. Гуманно-личностный подход к ребёнку</a:t>
            </a:r>
          </a:p>
          <a:p>
            <a:pPr lvl="1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1049" y="2983126"/>
            <a:ext cx="59340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Идеи: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новый </a:t>
            </a:r>
            <a:r>
              <a:rPr lang="ru-RU" dirty="0"/>
              <a:t>взгляд на личность как цель образования, </a:t>
            </a:r>
            <a:r>
              <a:rPr lang="ru-RU" dirty="0" smtClean="0"/>
              <a:t>личностная </a:t>
            </a:r>
            <a:r>
              <a:rPr lang="ru-RU" dirty="0"/>
              <a:t>направленность образовательного процесса;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err="1" smtClean="0"/>
              <a:t>гуманизация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демократизация </a:t>
            </a:r>
            <a:r>
              <a:rPr lang="ru-RU" dirty="0"/>
              <a:t>педагогических отношений;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отказ от прямого принуждения как метода, не дающего результатов в современных условиях;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новая трактовка </a:t>
            </a:r>
            <a:r>
              <a:rPr lang="ru-RU" dirty="0"/>
              <a:t>индивидуального подхода;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формирование положительной Я-концепции.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4" y="2729443"/>
            <a:ext cx="3581401" cy="293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1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развивающее обуч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r="7427"/>
          <a:stretch/>
        </p:blipFill>
        <p:spPr bwMode="auto">
          <a:xfrm>
            <a:off x="7305675" y="2870338"/>
            <a:ext cx="3514725" cy="270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114029"/>
            <a:ext cx="4162425" cy="39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409702" y="543347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6B327A"/>
                </a:solidFill>
              </a:rPr>
              <a:t>	Направления педагогики сотрудничества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4825" y="1980679"/>
            <a:ext cx="5591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/>
              <a:t>2</a:t>
            </a:r>
            <a:r>
              <a:rPr lang="ru-RU" sz="2400" b="1" dirty="0" smtClean="0"/>
              <a:t>. </a:t>
            </a:r>
            <a:r>
              <a:rPr lang="ru-RU" sz="2400" b="1" dirty="0"/>
              <a:t>Дидактический активизирующий </a:t>
            </a:r>
            <a:endParaRPr lang="ru-RU" sz="2400" b="1" dirty="0" smtClean="0"/>
          </a:p>
          <a:p>
            <a:pPr lvl="1"/>
            <a:r>
              <a:rPr lang="ru-RU" sz="2400" b="1" dirty="0" smtClean="0"/>
              <a:t>и </a:t>
            </a:r>
            <a:r>
              <a:rPr lang="ru-RU" sz="2400" b="1" dirty="0"/>
              <a:t>развивающий комплекс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4874" y="3004661"/>
            <a:ext cx="59531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Открывает новые </a:t>
            </a:r>
            <a:r>
              <a:rPr lang="ru-RU" dirty="0"/>
              <a:t>подходы и тенденции в решении вопросов «чему» и «как» учить сегодня детей: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содержание обучения рассматривается как средство развития личности, а не как самодовлеющая цель </a:t>
            </a:r>
            <a:r>
              <a:rPr lang="ru-RU" dirty="0" smtClean="0"/>
              <a:t>школы;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обучение </a:t>
            </a:r>
            <a:r>
              <a:rPr lang="ru-RU" dirty="0"/>
              <a:t>ведется прежде всего </a:t>
            </a:r>
            <a:r>
              <a:rPr lang="ru-RU" dirty="0" smtClean="0"/>
              <a:t>обобщённым </a:t>
            </a:r>
            <a:r>
              <a:rPr lang="ru-RU" dirty="0"/>
              <a:t>знаниям, умениям, навыкам и способам </a:t>
            </a:r>
            <a:r>
              <a:rPr lang="ru-RU" dirty="0" smtClean="0"/>
              <a:t>мышления;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осуществляется </a:t>
            </a:r>
            <a:r>
              <a:rPr lang="ru-RU" dirty="0"/>
              <a:t>объединение, интеграция школьных </a:t>
            </a:r>
            <a:r>
              <a:rPr lang="ru-RU" dirty="0" smtClean="0"/>
              <a:t>дисциплин, вариативность </a:t>
            </a:r>
            <a:r>
              <a:rPr lang="ru-RU" dirty="0"/>
              <a:t>и дифференциация </a:t>
            </a:r>
            <a:r>
              <a:rPr lang="ru-RU" dirty="0" smtClean="0"/>
              <a:t>обучения;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используется </a:t>
            </a:r>
            <a:r>
              <a:rPr lang="ru-RU" dirty="0"/>
              <a:t>положительная стимуляция ученья.</a:t>
            </a:r>
          </a:p>
        </p:txBody>
      </p:sp>
    </p:spTree>
    <p:extLst>
      <p:ext uri="{BB962C8B-B14F-4D97-AF65-F5344CB8AC3E}">
        <p14:creationId xmlns:p14="http://schemas.microsoft.com/office/powerpoint/2010/main" val="40287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114029"/>
            <a:ext cx="4162425" cy="39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409702" y="543347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6B327A"/>
                </a:solidFill>
              </a:rPr>
              <a:t>	Направления педагогики сотрудничества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625" y="2239565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/>
              <a:t>3. Концепция воспитания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4874" y="3004661"/>
            <a:ext cx="59531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превращение школы Знания в школу Воспитания;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постановка личности ребёнка в центр всей воспитательной системы;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гуманистическая ориентация воспитания, формирование общечеловеческих ценностей;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развитие творческих способностей </a:t>
            </a:r>
            <a:r>
              <a:rPr lang="ru-RU" dirty="0" smtClean="0"/>
              <a:t>ребёнка</a:t>
            </a:r>
            <a:r>
              <a:rPr lang="ru-RU" dirty="0"/>
              <a:t>, его индивидуальности;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возрождение русских национальных и культурных традиций;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сочетание индивидуального и коллективного воспитания;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постановка трудной цели.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" r="18017" b="9695"/>
          <a:stretch/>
        </p:blipFill>
        <p:spPr>
          <a:xfrm>
            <a:off x="7267576" y="2803772"/>
            <a:ext cx="3543300" cy="26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1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79" y="1190953"/>
            <a:ext cx="3439007" cy="375245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45679" y="5102185"/>
            <a:ext cx="3847605" cy="720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Конфуций </a:t>
            </a:r>
          </a:p>
          <a:p>
            <a:pPr algn="ctr"/>
            <a:r>
              <a:rPr lang="ru-RU" dirty="0"/>
              <a:t>древний мыслитель и философ Китая</a:t>
            </a:r>
          </a:p>
        </p:txBody>
      </p:sp>
      <p:pic>
        <p:nvPicPr>
          <p:cNvPr id="1028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1793173"/>
            <a:ext cx="5688281" cy="32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01667" y="3167390"/>
            <a:ext cx="4530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Учитель и ученик растут вместе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53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228850"/>
            <a:ext cx="41624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409702" y="543347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6B327A"/>
                </a:solidFill>
              </a:rPr>
              <a:t>	Направления педагогики сотрудничества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5750" y="2199232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/>
              <a:t>4</a:t>
            </a:r>
            <a:r>
              <a:rPr lang="ru-RU" sz="2400" b="1" dirty="0"/>
              <a:t>.	</a:t>
            </a:r>
            <a:r>
              <a:rPr lang="ru-RU" sz="2400" b="1" dirty="0" err="1"/>
              <a:t>Педагогизация</a:t>
            </a:r>
            <a:r>
              <a:rPr lang="ru-RU" sz="2400" b="1" dirty="0"/>
              <a:t> окружающей среды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4875" y="3004661"/>
            <a:ext cx="53054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Важнейшими социальными институтами, формирующими подрастающую личность, </a:t>
            </a:r>
            <a:r>
              <a:rPr lang="ru-RU" dirty="0" smtClean="0"/>
              <a:t>являются </a:t>
            </a:r>
            <a:r>
              <a:rPr lang="ru-RU" dirty="0"/>
              <a:t>школа, семья и социальное окружение. Результаты определяются совместным действием всех </a:t>
            </a:r>
            <a:r>
              <a:rPr lang="ru-RU" dirty="0" smtClean="0"/>
              <a:t>трёх </a:t>
            </a:r>
            <a:r>
              <a:rPr lang="ru-RU" dirty="0"/>
              <a:t>источников воспитания. Поэтому на первый план выдвигаются идеи компетентного управления, сотрудничества с родителями, влияния на общественные и государственные институты защиты детства, их общая забота о подрастающем </a:t>
            </a:r>
            <a:r>
              <a:rPr lang="ru-RU" dirty="0" smtClean="0"/>
              <a:t>поколении.</a:t>
            </a:r>
            <a:endParaRPr lang="ru-RU" dirty="0"/>
          </a:p>
        </p:txBody>
      </p:sp>
      <p:sp>
        <p:nvSpPr>
          <p:cNvPr id="2" name="AutoShape 4" descr="Картинки по запросу семья и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Картинки по запросу занимаемся спортом всей семьё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"/>
          <a:stretch/>
        </p:blipFill>
        <p:spPr bwMode="auto">
          <a:xfrm>
            <a:off x="7280274" y="2809875"/>
            <a:ext cx="360891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6935" y="1401288"/>
            <a:ext cx="7790213" cy="409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23" y="1291441"/>
            <a:ext cx="7655125" cy="42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19425" y="2819218"/>
            <a:ext cx="6200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Сотрудничество  </a:t>
            </a:r>
            <a:r>
              <a:rPr lang="ru-RU" sz="2400" dirty="0" smtClean="0"/>
              <a:t>— одна из наиболее эффективных форм </a:t>
            </a:r>
            <a:r>
              <a:rPr lang="ru-RU" sz="2400" dirty="0"/>
              <a:t>организации учебного </a:t>
            </a:r>
            <a:r>
              <a:rPr lang="ru-RU" sz="2400" dirty="0" smtClean="0"/>
              <a:t>процесса.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48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1295402" y="95292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6B327A"/>
                </a:solidFill>
              </a:rPr>
              <a:t>Преимущества сотрудничества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7725" y="2516297"/>
            <a:ext cx="108585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/>
              <a:t>возрастает </a:t>
            </a:r>
            <a:r>
              <a:rPr lang="ru-RU" sz="1600" dirty="0" smtClean="0"/>
              <a:t>объём </a:t>
            </a:r>
            <a:r>
              <a:rPr lang="ru-RU" sz="1600" dirty="0"/>
              <a:t>усваиваемого (материала) и глубина понимания;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/>
              <a:t>растёт </a:t>
            </a:r>
            <a:r>
              <a:rPr lang="ru-RU" sz="1600" dirty="0"/>
              <a:t>познавательная активность и творческая самостоятельность детей;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/>
              <a:t>меньше времени тратится на формирование знаний и умений;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/>
              <a:t>снижаются дисциплинарные трудности, обусловленные дефектами учебной мотивации;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/>
              <a:t>ученики получают большее удовольствие от занятий, комфортней чувствуют себя в школе;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/>
              <a:t>меняется характер взаимоотношений между учениками;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/>
              <a:t>резко возрастает сплоченность класса, при этом само и взаимоуважение растут одновременно </a:t>
            </a:r>
            <a:r>
              <a:rPr lang="ru-RU" sz="1600" dirty="0" smtClean="0"/>
              <a:t>с критичностью, способностью </a:t>
            </a:r>
            <a:r>
              <a:rPr lang="ru-RU" sz="1600" dirty="0"/>
              <a:t>адекватно оценивать свои и чужие возможности;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/>
              <a:t>ученики приобретают важнейшие социальные навыки: такт, ответственность, умение строить </a:t>
            </a:r>
            <a:r>
              <a:rPr lang="ru-RU" sz="1600" dirty="0" smtClean="0"/>
              <a:t>своё </a:t>
            </a:r>
            <a:r>
              <a:rPr lang="ru-RU" sz="1600" dirty="0"/>
              <a:t>поведение с учетом позиции других людей, гуманистические мотивы общения;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/>
              <a:t>учитель получает возможность индивидуализировать обучение, учитывая при делении на группы взаимные склонности детей, их уровень подготовки, темп работы;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/>
              <a:t>воспитательная работа учителя становится необходимым условием группового обучения, так как все группы в </a:t>
            </a:r>
            <a:r>
              <a:rPr lang="ru-RU" sz="1600" dirty="0" smtClean="0"/>
              <a:t>своём </a:t>
            </a:r>
            <a:r>
              <a:rPr lang="ru-RU" sz="1600" dirty="0"/>
              <a:t>становлении проходят стадию конфликтных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10842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228850"/>
            <a:ext cx="41624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Картинки по запросу групповая форма работы на уро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68" y="2912169"/>
            <a:ext cx="3595687" cy="23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409702" y="543347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6B327A"/>
                </a:solidFill>
              </a:rPr>
              <a:t>	</a:t>
            </a:r>
            <a:r>
              <a:rPr lang="ru-RU" sz="3600" dirty="0" smtClean="0">
                <a:solidFill>
                  <a:srgbClr val="6B327A"/>
                </a:solidFill>
              </a:rPr>
              <a:t>Реализация </a:t>
            </a:r>
            <a:r>
              <a:rPr lang="ru-RU" sz="3600" dirty="0">
                <a:solidFill>
                  <a:srgbClr val="6B327A"/>
                </a:solidFill>
              </a:rPr>
              <a:t>технологии </a:t>
            </a:r>
            <a:r>
              <a:rPr lang="ru-RU" sz="3600" dirty="0" smtClean="0">
                <a:solidFill>
                  <a:srgbClr val="6B327A"/>
                </a:solidFill>
              </a:rPr>
              <a:t>сотрудничества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90624" y="2199232"/>
            <a:ext cx="3962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/>
              <a:t>Обучение в команде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4875" y="3004661"/>
            <a:ext cx="56483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деляется </a:t>
            </a:r>
            <a:r>
              <a:rPr lang="ru-RU" dirty="0"/>
              <a:t>особое внимание групповым целям и успеху всей группы, что может быть достигнуто только в результате самостоятельной работы каждого члена группы  или команды в постоянном взаимодействии с другими учащимися этой же группы при работе над темой (проблемой или вопросом), подлежащим </a:t>
            </a:r>
            <a:r>
              <a:rPr lang="ru-RU" dirty="0" smtClean="0"/>
              <a:t>изучению. </a:t>
            </a:r>
          </a:p>
          <a:p>
            <a:r>
              <a:rPr lang="ru-RU" dirty="0" smtClean="0"/>
              <a:t>Задача </a:t>
            </a:r>
            <a:r>
              <a:rPr lang="ru-RU" dirty="0"/>
              <a:t>каждого члена команды </a:t>
            </a:r>
            <a:r>
              <a:rPr lang="ru-RU" dirty="0" smtClean="0"/>
              <a:t>— овладение необходимыми </a:t>
            </a:r>
            <a:r>
              <a:rPr lang="ru-RU" dirty="0"/>
              <a:t>знаниями, </a:t>
            </a:r>
            <a:r>
              <a:rPr lang="ru-RU" dirty="0" smtClean="0"/>
              <a:t> формирование необходимых навыков, при </a:t>
            </a:r>
            <a:r>
              <a:rPr lang="ru-RU" dirty="0"/>
              <a:t>этом вся команда должна знать, чего достиг каждый.</a:t>
            </a:r>
          </a:p>
        </p:txBody>
      </p:sp>
      <p:sp>
        <p:nvSpPr>
          <p:cNvPr id="2" name="AutoShape 4" descr="Картинки по запросу семья и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3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1409702" y="543347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6B327A"/>
                </a:solidFill>
              </a:rPr>
              <a:t>	</a:t>
            </a:r>
            <a:r>
              <a:rPr lang="ru-RU" sz="3600" dirty="0" smtClean="0">
                <a:solidFill>
                  <a:srgbClr val="6B327A"/>
                </a:solidFill>
              </a:rPr>
              <a:t>Реализация </a:t>
            </a:r>
            <a:r>
              <a:rPr lang="ru-RU" sz="3600" dirty="0">
                <a:solidFill>
                  <a:srgbClr val="6B327A"/>
                </a:solidFill>
              </a:rPr>
              <a:t>технологии </a:t>
            </a:r>
            <a:r>
              <a:rPr lang="ru-RU" sz="3600" dirty="0" smtClean="0">
                <a:solidFill>
                  <a:srgbClr val="6B327A"/>
                </a:solidFill>
              </a:rPr>
              <a:t>сотрудничества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90624" y="2199232"/>
            <a:ext cx="3962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/>
              <a:t>Обучение в команде</a:t>
            </a:r>
            <a:endParaRPr lang="ru-RU" sz="2400" b="1" dirty="0"/>
          </a:p>
        </p:txBody>
      </p:sp>
      <p:sp>
        <p:nvSpPr>
          <p:cNvPr id="2" name="AutoShape 4" descr="Картинки по запросу семья и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798075" y="3318122"/>
            <a:ext cx="2669026" cy="206020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tx1"/>
                </a:solidFill>
              </a:rPr>
              <a:t>Команды получают </a:t>
            </a:r>
            <a:r>
              <a:rPr lang="ru-RU" sz="1600" b="1" dirty="0" smtClean="0">
                <a:solidFill>
                  <a:schemeClr val="tx1"/>
                </a:solidFill>
              </a:rPr>
              <a:t>одну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награду на </a:t>
            </a:r>
            <a:r>
              <a:rPr lang="ru-RU" sz="1600" b="1" dirty="0" smtClean="0">
                <a:solidFill>
                  <a:schemeClr val="tx1"/>
                </a:solidFill>
              </a:rPr>
              <a:t>всех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4899" y="4076827"/>
            <a:ext cx="2790826" cy="18936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группы </a:t>
            </a:r>
            <a:r>
              <a:rPr lang="ru-RU" sz="1600" dirty="0"/>
              <a:t>не соревнуются друг с другом, так как все они имеют разную «планку» и им </a:t>
            </a:r>
            <a:r>
              <a:rPr lang="ru-RU" sz="1600" dirty="0" smtClean="0"/>
              <a:t>даётся </a:t>
            </a:r>
            <a:r>
              <a:rPr lang="ru-RU" sz="1600" dirty="0"/>
              <a:t>разное время для </a:t>
            </a:r>
            <a:r>
              <a:rPr lang="ru-RU" sz="1600" dirty="0" smtClean="0"/>
              <a:t>её достижения</a:t>
            </a:r>
            <a:endParaRPr lang="ru-RU" sz="1600" dirty="0"/>
          </a:p>
        </p:txBody>
      </p:sp>
      <p:sp useBgFill="1">
        <p:nvSpPr>
          <p:cNvPr id="11" name="Прямоугольник 10"/>
          <p:cNvSpPr/>
          <p:nvPr/>
        </p:nvSpPr>
        <p:spPr>
          <a:xfrm>
            <a:off x="4095751" y="3073523"/>
            <a:ext cx="3067049" cy="158420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tx1"/>
                </a:solidFill>
              </a:rPr>
              <a:t>Персональная ответственность каждого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10075" y="3865624"/>
            <a:ext cx="3065023" cy="19636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успех или неуспех всей группы зависит от удач или неудач каждого </a:t>
            </a:r>
            <a:r>
              <a:rPr lang="ru-RU" sz="1600" dirty="0" smtClean="0"/>
              <a:t>её члена, что стимулирует </a:t>
            </a:r>
            <a:r>
              <a:rPr lang="ru-RU" sz="1600" dirty="0"/>
              <a:t>всех учащихся команды </a:t>
            </a:r>
            <a:r>
              <a:rPr lang="ru-RU" sz="1600" dirty="0" smtClean="0"/>
              <a:t>приходить </a:t>
            </a:r>
            <a:r>
              <a:rPr lang="ru-RU" sz="1600" dirty="0"/>
              <a:t>на помощь своему товарищу в </a:t>
            </a:r>
            <a:r>
              <a:rPr lang="ru-RU" sz="1600" dirty="0" smtClean="0"/>
              <a:t>усвоении и </a:t>
            </a:r>
            <a:r>
              <a:rPr lang="ru-RU" sz="1600" dirty="0"/>
              <a:t>понимании </a:t>
            </a:r>
            <a:r>
              <a:rPr lang="ru-RU" sz="1600" dirty="0" smtClean="0"/>
              <a:t>материала</a:t>
            </a:r>
            <a:endParaRPr lang="ru-RU" sz="1600" dirty="0"/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7896226" y="2194171"/>
            <a:ext cx="3028949" cy="269215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tx1"/>
                </a:solidFill>
              </a:rPr>
              <a:t>Равные возможности для достижения успеха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420100" y="2889497"/>
            <a:ext cx="2819399" cy="25302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каждый ученик приносит очки своей группе, которые она зарабатывает </a:t>
            </a:r>
            <a:r>
              <a:rPr lang="ru-RU" sz="1600" dirty="0" smtClean="0"/>
              <a:t>путём </a:t>
            </a:r>
            <a:r>
              <a:rPr lang="ru-RU" sz="1600" dirty="0"/>
              <a:t>улучшения своих собственных предыдущих </a:t>
            </a:r>
            <a:r>
              <a:rPr lang="ru-RU" sz="1600" dirty="0" smtClean="0"/>
              <a:t>результатов, сравнение проводится с </a:t>
            </a:r>
            <a:r>
              <a:rPr lang="ru-RU" sz="1600" dirty="0"/>
              <a:t>ранее </a:t>
            </a:r>
            <a:r>
              <a:rPr lang="ru-RU" sz="1600" dirty="0" smtClean="0"/>
              <a:t>достигнутыми собственными результатами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491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1104899" y="61717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6B327A"/>
                </a:solidFill>
              </a:rPr>
              <a:t>	</a:t>
            </a:r>
            <a:r>
              <a:rPr lang="ru-RU" sz="3600" dirty="0" smtClean="0">
                <a:solidFill>
                  <a:srgbClr val="6B327A"/>
                </a:solidFill>
              </a:rPr>
              <a:t>Реализация </a:t>
            </a:r>
            <a:r>
              <a:rPr lang="ru-RU" sz="3600" dirty="0">
                <a:solidFill>
                  <a:srgbClr val="6B327A"/>
                </a:solidFill>
              </a:rPr>
              <a:t>технологии </a:t>
            </a:r>
            <a:r>
              <a:rPr lang="ru-RU" sz="3600" dirty="0" smtClean="0">
                <a:solidFill>
                  <a:srgbClr val="6B327A"/>
                </a:solidFill>
              </a:rPr>
              <a:t>сотрудничества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0375" y="1921041"/>
            <a:ext cx="11188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/>
              <a:t>Обучение </a:t>
            </a:r>
            <a:r>
              <a:rPr lang="ru-RU" sz="2000" b="1" dirty="0"/>
              <a:t>в команде: </a:t>
            </a:r>
            <a:r>
              <a:rPr lang="ru-RU" sz="2000" b="1" dirty="0" smtClean="0"/>
              <a:t>индивидуально-групповая  форма организации учебной деятельности</a:t>
            </a:r>
            <a:endParaRPr lang="ru-RU" sz="2000" b="1" dirty="0"/>
          </a:p>
        </p:txBody>
      </p:sp>
      <p:sp>
        <p:nvSpPr>
          <p:cNvPr id="2" name="AutoShape 4" descr="Картинки по запросу семья и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09899856"/>
              </p:ext>
            </p:extLst>
          </p:nvPr>
        </p:nvGraphicFramePr>
        <p:xfrm>
          <a:off x="1200150" y="2667000"/>
          <a:ext cx="9772650" cy="350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97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4D3D0C-E629-43BE-8888-7393D8328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7C4D3D0C-E629-43BE-8888-7393D8328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ECE5E7-2835-47F5-AD9E-4D903E22A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graphicEl>
                                              <a:dgm id="{E5ECE5E7-2835-47F5-AD9E-4D903E22A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2F0B54-5499-4E01-A4E9-5CFB0077D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472F0B54-5499-4E01-A4E9-5CFB0077D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D30D77-F706-4D4B-A284-6FC22C8A3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6DD30D77-F706-4D4B-A284-6FC22C8A3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3621A8-7220-44BA-B5B6-7410945BF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F73621A8-7220-44BA-B5B6-7410945BF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4A4025-6F20-4DFA-B591-185845701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A24A4025-6F20-4DFA-B591-185845701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51E3FC-9A6F-4DCE-9833-2954ADF1A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4051E3FC-9A6F-4DCE-9833-2954ADF1A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AFF30A-0259-42F5-8215-3A7191FE5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graphicEl>
                                              <a:dgm id="{D5AFF30A-0259-42F5-8215-3A7191FE5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248C7-D64D-4A79-A676-6A7A8991F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ECB248C7-D64D-4A79-A676-6A7A8991F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F3953B-39B5-452D-81A7-1E36AFAA6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graphicEl>
                                              <a:dgm id="{E0F3953B-39B5-452D-81A7-1E36AFAA6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AF2B54-D62F-485A-856B-4A81A824E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25AF2B54-D62F-485A-856B-4A81A824E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C4CA15-705C-4855-A332-3621FFB65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graphicEl>
                                              <a:dgm id="{B6C4CA15-705C-4855-A332-3621FFB65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E14513-65D5-4F98-BA57-2B471A6C9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DDE14513-65D5-4F98-BA57-2B471A6C9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F24850-EA16-4301-A57F-6B7B26030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>
                                            <p:graphicEl>
                                              <a:dgm id="{FAF24850-EA16-4301-A57F-6B7B26030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05F210-49B0-42F0-9B0D-7A12C910A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graphicEl>
                                              <a:dgm id="{6005F210-49B0-42F0-9B0D-7A12C910A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1104899" y="61717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6B327A"/>
                </a:solidFill>
              </a:rPr>
              <a:t>	</a:t>
            </a:r>
            <a:r>
              <a:rPr lang="ru-RU" sz="3600" dirty="0" smtClean="0">
                <a:solidFill>
                  <a:srgbClr val="6B327A"/>
                </a:solidFill>
              </a:rPr>
              <a:t>Реализация </a:t>
            </a:r>
            <a:r>
              <a:rPr lang="ru-RU" sz="3600" dirty="0">
                <a:solidFill>
                  <a:srgbClr val="6B327A"/>
                </a:solidFill>
              </a:rPr>
              <a:t>технологии </a:t>
            </a:r>
            <a:r>
              <a:rPr lang="ru-RU" sz="3600" dirty="0" smtClean="0">
                <a:solidFill>
                  <a:srgbClr val="6B327A"/>
                </a:solidFill>
              </a:rPr>
              <a:t>сотрудничества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0375" y="1921041"/>
            <a:ext cx="11188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/>
              <a:t>Обучение </a:t>
            </a:r>
            <a:r>
              <a:rPr lang="ru-RU" sz="2000" b="1" dirty="0"/>
              <a:t>в команде: </a:t>
            </a:r>
            <a:r>
              <a:rPr lang="ru-RU" sz="2000" b="1" dirty="0" smtClean="0"/>
              <a:t>командно-игровая  форма организации учебной деятельности</a:t>
            </a:r>
            <a:endParaRPr lang="ru-RU" sz="2000" b="1" dirty="0"/>
          </a:p>
        </p:txBody>
      </p:sp>
      <p:sp>
        <p:nvSpPr>
          <p:cNvPr id="2" name="AutoShape 4" descr="Картинки по запросу семья и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58622895"/>
              </p:ext>
            </p:extLst>
          </p:nvPr>
        </p:nvGraphicFramePr>
        <p:xfrm>
          <a:off x="1200150" y="2667000"/>
          <a:ext cx="9772650" cy="350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64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4D3D0C-E629-43BE-8888-7393D8328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7C4D3D0C-E629-43BE-8888-7393D8328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ECE5E7-2835-47F5-AD9E-4D903E22A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graphicEl>
                                              <a:dgm id="{E5ECE5E7-2835-47F5-AD9E-4D903E22A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2F0B54-5499-4E01-A4E9-5CFB0077D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472F0B54-5499-4E01-A4E9-5CFB0077D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D30D77-F706-4D4B-A284-6FC22C8A3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6DD30D77-F706-4D4B-A284-6FC22C8A3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3621A8-7220-44BA-B5B6-7410945BF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F73621A8-7220-44BA-B5B6-7410945BF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4A4025-6F20-4DFA-B591-185845701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A24A4025-6F20-4DFA-B591-185845701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51E3FC-9A6F-4DCE-9833-2954ADF1A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4051E3FC-9A6F-4DCE-9833-2954ADF1A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AFF30A-0259-42F5-8215-3A7191FE5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graphicEl>
                                              <a:dgm id="{D5AFF30A-0259-42F5-8215-3A7191FE5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248C7-D64D-4A79-A676-6A7A8991F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ECB248C7-D64D-4A79-A676-6A7A8991F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F3953B-39B5-452D-81A7-1E36AFAA6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graphicEl>
                                              <a:dgm id="{E0F3953B-39B5-452D-81A7-1E36AFAA6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AF2B54-D62F-485A-856B-4A81A824E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25AF2B54-D62F-485A-856B-4A81A824E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C4CA15-705C-4855-A332-3621FFB65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graphicEl>
                                              <a:dgm id="{B6C4CA15-705C-4855-A332-3621FFB65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E14513-65D5-4F98-BA57-2B471A6C9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DDE14513-65D5-4F98-BA57-2B471A6C9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F24850-EA16-4301-A57F-6B7B26030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>
                                            <p:graphicEl>
                                              <a:dgm id="{FAF24850-EA16-4301-A57F-6B7B26030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05F210-49B0-42F0-9B0D-7A12C910A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graphicEl>
                                              <a:dgm id="{6005F210-49B0-42F0-9B0D-7A12C910A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A2ED59-81E4-418E-8778-8BE16EBC4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graphicEl>
                                              <a:dgm id="{98A2ED59-81E4-418E-8778-8BE16EBC4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D15C3-73AE-4700-B618-A9F8958E5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">
                                            <p:graphicEl>
                                              <a:dgm id="{847D15C3-73AE-4700-B618-A9F8958E5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4" y="2965850"/>
            <a:ext cx="3695700" cy="312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409702" y="543347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6B327A"/>
                </a:solidFill>
              </a:rPr>
              <a:t>	</a:t>
            </a:r>
            <a:r>
              <a:rPr lang="ru-RU" sz="3600" dirty="0" smtClean="0">
                <a:solidFill>
                  <a:srgbClr val="6B327A"/>
                </a:solidFill>
              </a:rPr>
              <a:t>Реализация </a:t>
            </a:r>
            <a:r>
              <a:rPr lang="ru-RU" sz="3600" dirty="0">
                <a:solidFill>
                  <a:srgbClr val="6B327A"/>
                </a:solidFill>
              </a:rPr>
              <a:t>технологии </a:t>
            </a:r>
            <a:r>
              <a:rPr lang="ru-RU" sz="3600" dirty="0" smtClean="0">
                <a:solidFill>
                  <a:srgbClr val="6B327A"/>
                </a:solidFill>
              </a:rPr>
              <a:t>сотрудничества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90624" y="2199232"/>
            <a:ext cx="3962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/>
              <a:t>Обучение «пила»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8775" y="1975961"/>
            <a:ext cx="61436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</a:t>
            </a:r>
            <a:r>
              <a:rPr lang="ru-RU" dirty="0" smtClean="0"/>
              <a:t>чащиеся </a:t>
            </a:r>
            <a:r>
              <a:rPr lang="ru-RU" dirty="0"/>
              <a:t>объединяются в группы по шесть человек для работы над учебным материалом, который разбит на фрагменты (логические и смысловые </a:t>
            </a:r>
            <a:r>
              <a:rPr lang="ru-RU" dirty="0" smtClean="0"/>
              <a:t>блоки);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команда </a:t>
            </a:r>
            <a:r>
              <a:rPr lang="ru-RU" dirty="0"/>
              <a:t>может работать над одним и тем же </a:t>
            </a:r>
            <a:r>
              <a:rPr lang="ru-RU" dirty="0" smtClean="0"/>
              <a:t>материалом, но каждый </a:t>
            </a:r>
            <a:r>
              <a:rPr lang="ru-RU" dirty="0"/>
              <a:t>член группы получает тему, которую разрабатывает особенно тщательно и становится в ней </a:t>
            </a:r>
            <a:r>
              <a:rPr lang="ru-RU" dirty="0" smtClean="0"/>
              <a:t>экспертом;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проводятся </a:t>
            </a:r>
            <a:r>
              <a:rPr lang="ru-RU" dirty="0"/>
              <a:t>встречи экспертов из разных </a:t>
            </a:r>
            <a:r>
              <a:rPr lang="ru-RU" dirty="0" smtClean="0"/>
              <a:t>групп, затем </a:t>
            </a:r>
            <a:r>
              <a:rPr lang="ru-RU" dirty="0"/>
              <a:t>каждый докладывает в своей группе о проделанной </a:t>
            </a:r>
            <a:r>
              <a:rPr lang="ru-RU" dirty="0" smtClean="0"/>
              <a:t>работе;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учитель задает любому </a:t>
            </a:r>
            <a:r>
              <a:rPr lang="ru-RU" dirty="0"/>
              <a:t>ученику в группе вопрос по </a:t>
            </a:r>
            <a:r>
              <a:rPr lang="ru-RU" dirty="0" smtClean="0"/>
              <a:t>теме или  </a:t>
            </a:r>
            <a:r>
              <a:rPr lang="ru-RU" dirty="0"/>
              <a:t>учащиеся проходят индивидуальный контрольный срез, который и </a:t>
            </a:r>
            <a:r>
              <a:rPr lang="ru-RU" dirty="0" smtClean="0"/>
              <a:t>оценивается;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результаты суммируются, команда</a:t>
            </a:r>
            <a:r>
              <a:rPr lang="ru-RU" dirty="0"/>
              <a:t>, набравшая большее количество баллов, награждается.</a:t>
            </a:r>
          </a:p>
        </p:txBody>
      </p:sp>
      <p:sp>
        <p:nvSpPr>
          <p:cNvPr id="2" name="AutoShape 4" descr="Картинки по запросу семья и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2" y="3580676"/>
            <a:ext cx="3181349" cy="211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4" y="2965850"/>
            <a:ext cx="3695700" cy="312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409702" y="543347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6B327A"/>
                </a:solidFill>
              </a:rPr>
              <a:t>	</a:t>
            </a:r>
            <a:r>
              <a:rPr lang="ru-RU" sz="3600" dirty="0" smtClean="0">
                <a:solidFill>
                  <a:srgbClr val="6B327A"/>
                </a:solidFill>
              </a:rPr>
              <a:t>Реализация </a:t>
            </a:r>
            <a:r>
              <a:rPr lang="ru-RU" sz="3600" dirty="0">
                <a:solidFill>
                  <a:srgbClr val="6B327A"/>
                </a:solidFill>
              </a:rPr>
              <a:t>технологии </a:t>
            </a:r>
            <a:r>
              <a:rPr lang="ru-RU" sz="3600" dirty="0" smtClean="0">
                <a:solidFill>
                  <a:srgbClr val="6B327A"/>
                </a:solidFill>
              </a:rPr>
              <a:t>сотрудничества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47725" y="2199232"/>
            <a:ext cx="4705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/>
              <a:t>Обучение «учимся вместе»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8774" y="1996629"/>
            <a:ext cx="61436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класс </a:t>
            </a:r>
            <a:r>
              <a:rPr lang="ru-RU" sz="1600" dirty="0"/>
              <a:t>разбивается на разнородные по уровню </a:t>
            </a:r>
            <a:r>
              <a:rPr lang="ru-RU" sz="1600" dirty="0" err="1"/>
              <a:t>обученности</a:t>
            </a:r>
            <a:r>
              <a:rPr lang="ru-RU" sz="1600" dirty="0"/>
              <a:t> подгруппы в 3-5 </a:t>
            </a:r>
            <a:r>
              <a:rPr lang="ru-RU" sz="1600" dirty="0" smtClean="0"/>
              <a:t>человек;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каждая </a:t>
            </a:r>
            <a:r>
              <a:rPr lang="ru-RU" sz="1600" dirty="0"/>
              <a:t>группа получает одно задание, являющееся </a:t>
            </a:r>
            <a:r>
              <a:rPr lang="ru-RU" sz="1600" dirty="0" err="1"/>
              <a:t>подзаданием</a:t>
            </a:r>
            <a:r>
              <a:rPr lang="ru-RU" sz="1600" dirty="0"/>
              <a:t> какой-то большой темы, над которой работает весь </a:t>
            </a:r>
            <a:r>
              <a:rPr lang="ru-RU" sz="1600" dirty="0" smtClean="0"/>
              <a:t>класс;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внутри </a:t>
            </a:r>
            <a:r>
              <a:rPr lang="ru-RU" sz="1600" dirty="0"/>
              <a:t>группы учащиеся самостоятельно определяют роли </a:t>
            </a:r>
            <a:r>
              <a:rPr lang="ru-RU" sz="1600" dirty="0" smtClean="0"/>
              <a:t>каждого: отслеживание </a:t>
            </a:r>
            <a:r>
              <a:rPr lang="ru-RU" sz="1600" dirty="0"/>
              <a:t>мониторинга активности каждого члена группы в решении общей задачи, культуры общения внутри </a:t>
            </a:r>
            <a:r>
              <a:rPr lang="ru-RU" sz="1600" dirty="0" smtClean="0"/>
              <a:t>группы, фиксация </a:t>
            </a:r>
            <a:r>
              <a:rPr lang="ru-RU" sz="1600" dirty="0"/>
              <a:t>промежуточных и итоговых </a:t>
            </a:r>
            <a:r>
              <a:rPr lang="ru-RU" sz="1600" dirty="0" smtClean="0"/>
              <a:t>результатов, оформление </a:t>
            </a:r>
            <a:r>
              <a:rPr lang="ru-RU" sz="1600" dirty="0"/>
              <a:t>этих результатов, их корректировки и т.п</a:t>
            </a:r>
            <a:r>
              <a:rPr lang="ru-RU" sz="1600" dirty="0" smtClean="0"/>
              <a:t>.;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каждая группа выполняет двойную задачу: академическую (достижение </a:t>
            </a:r>
            <a:r>
              <a:rPr lang="ru-RU" sz="1600" dirty="0"/>
              <a:t>какой-либо познавательной, творческой </a:t>
            </a:r>
            <a:r>
              <a:rPr lang="ru-RU" sz="1600" dirty="0" smtClean="0"/>
              <a:t>цели),  социально-психологическую </a:t>
            </a:r>
            <a:r>
              <a:rPr lang="ru-RU" sz="1600" dirty="0"/>
              <a:t>(осуществление в ходе выполнения задания определенной культуры общения</a:t>
            </a:r>
            <a:r>
              <a:rPr lang="ru-RU" sz="1600" dirty="0" smtClean="0"/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учитель отслеживает реализацию обеих задач;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обобщение </a:t>
            </a:r>
            <a:r>
              <a:rPr lang="ru-RU" sz="1600" dirty="0"/>
              <a:t>результатов, их </a:t>
            </a:r>
            <a:r>
              <a:rPr lang="ru-RU" sz="1600" dirty="0" smtClean="0"/>
              <a:t>обсуждение и принятие </a:t>
            </a:r>
            <a:r>
              <a:rPr lang="ru-RU" sz="1600" dirty="0"/>
              <a:t>общего </a:t>
            </a:r>
            <a:r>
              <a:rPr lang="ru-RU" sz="1600" dirty="0" smtClean="0"/>
              <a:t>решения</a:t>
            </a:r>
            <a:r>
              <a:rPr lang="ru-RU" sz="1600" dirty="0"/>
              <a:t>.</a:t>
            </a:r>
          </a:p>
        </p:txBody>
      </p:sp>
      <p:sp>
        <p:nvSpPr>
          <p:cNvPr id="2" name="AutoShape 4" descr="Картинки по запросу семья и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Картинки по запросу групповая работа в школ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3" r="386" b="9033"/>
          <a:stretch/>
        </p:blipFill>
        <p:spPr bwMode="auto">
          <a:xfrm>
            <a:off x="1509623" y="3510950"/>
            <a:ext cx="2989230" cy="223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8793" y="2990283"/>
            <a:ext cx="95321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чего начинать обучение в </a:t>
            </a:r>
            <a:r>
              <a:rPr lang="ru-RU" sz="32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сотрудничестве</a:t>
            </a:r>
            <a:endParaRPr lang="ru-RU" sz="32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3074" name="Picture 2" descr="Картинки по запросу знак вопроса 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628" y="2079502"/>
            <a:ext cx="2073440" cy="22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5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6935" y="1401288"/>
            <a:ext cx="7790213" cy="409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23" y="1291441"/>
            <a:ext cx="7655125" cy="42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97579" y="2151726"/>
            <a:ext cx="66620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Сотрудничество</a:t>
            </a:r>
            <a:r>
              <a:rPr lang="ru-RU" sz="2000" i="1" dirty="0"/>
              <a:t> </a:t>
            </a:r>
            <a:r>
              <a:rPr lang="ru-RU" sz="2000" dirty="0"/>
              <a:t>— это гуманистическая идея совместной развивающей деятельности детей и взрослых, </a:t>
            </a:r>
            <a:r>
              <a:rPr lang="ru-RU" sz="2000" dirty="0" smtClean="0"/>
              <a:t>скреплённой </a:t>
            </a:r>
            <a:r>
              <a:rPr lang="ru-RU" sz="2000" dirty="0"/>
              <a:t>взаимопониманием, проникновением в духовный мир друг друга, коллективным анализом хода и результатов этой деятельности.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основе стратегии сотрудничества лежат идеи стимулирования и направления педагогом познавательных интересов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11002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r="59993" b="85095"/>
          <a:stretch/>
        </p:blipFill>
        <p:spPr bwMode="auto">
          <a:xfrm rot="2987289">
            <a:off x="11453041" y="3160367"/>
            <a:ext cx="445557" cy="50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43684" r="62824" b="41411"/>
          <a:stretch/>
        </p:blipFill>
        <p:spPr bwMode="auto">
          <a:xfrm rot="711159">
            <a:off x="2405921" y="2937349"/>
            <a:ext cx="456070" cy="5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1" t="86500" r="13996"/>
          <a:stretch/>
        </p:blipFill>
        <p:spPr bwMode="auto">
          <a:xfrm rot="20350984">
            <a:off x="9493732" y="1986885"/>
            <a:ext cx="598931" cy="5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14021" r="43403" b="70063"/>
          <a:stretch/>
        </p:blipFill>
        <p:spPr bwMode="auto">
          <a:xfrm rot="19360083">
            <a:off x="1704930" y="2683632"/>
            <a:ext cx="391700" cy="42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t="29179" r="62116" b="55410"/>
          <a:stretch/>
        </p:blipFill>
        <p:spPr bwMode="auto">
          <a:xfrm rot="1773121">
            <a:off x="10861903" y="1905252"/>
            <a:ext cx="452436" cy="5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изображения\Camera Roll\rnzttjfzwnruumppycx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253" y="2638739"/>
            <a:ext cx="2043076" cy="177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учитель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8" y="3413135"/>
            <a:ext cx="1500990" cy="15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2794958" y="1155939"/>
            <a:ext cx="6625087" cy="664234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взаимодействовать в группе с любым партнером или </a:t>
            </a:r>
            <a:r>
              <a:rPr lang="ru-RU" dirty="0" smtClean="0"/>
              <a:t>партнерами</a:t>
            </a:r>
            <a:endParaRPr lang="ru-RU" dirty="0"/>
          </a:p>
        </p:txBody>
      </p:sp>
      <p:sp>
        <p:nvSpPr>
          <p:cNvPr id="32" name="Пятиугольник 31"/>
          <p:cNvSpPr/>
          <p:nvPr/>
        </p:nvSpPr>
        <p:spPr>
          <a:xfrm>
            <a:off x="3105510" y="2170623"/>
            <a:ext cx="6150633" cy="664234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/>
              <a:t>работать активно, серьезно относясь к порученному </a:t>
            </a:r>
            <a:r>
              <a:rPr lang="ru-RU" dirty="0" smtClean="0"/>
              <a:t>заданию</a:t>
            </a:r>
            <a:endParaRPr lang="ru-RU" dirty="0"/>
          </a:p>
        </p:txBody>
      </p:sp>
      <p:sp>
        <p:nvSpPr>
          <p:cNvPr id="33" name="Пятиугольник 32"/>
          <p:cNvSpPr/>
          <p:nvPr/>
        </p:nvSpPr>
        <p:spPr>
          <a:xfrm>
            <a:off x="3528205" y="3096883"/>
            <a:ext cx="5633048" cy="664234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вежливо </a:t>
            </a:r>
            <a:r>
              <a:rPr lang="ru-RU" dirty="0"/>
              <a:t>и доброжелательно общаться с </a:t>
            </a:r>
            <a:r>
              <a:rPr lang="ru-RU" dirty="0" smtClean="0"/>
              <a:t>партнерами</a:t>
            </a:r>
            <a:endParaRPr lang="ru-RU" dirty="0"/>
          </a:p>
        </p:txBody>
      </p:sp>
      <p:sp>
        <p:nvSpPr>
          <p:cNvPr id="39" name="Пятиугольник 38"/>
          <p:cNvSpPr/>
          <p:nvPr/>
        </p:nvSpPr>
        <p:spPr>
          <a:xfrm>
            <a:off x="2132303" y="5240124"/>
            <a:ext cx="6556076" cy="664234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полностью </a:t>
            </a:r>
            <a:r>
              <a:rPr lang="ru-RU" dirty="0"/>
              <a:t>осознавать, что совместная работа в группах — это </a:t>
            </a:r>
            <a:r>
              <a:rPr lang="ru-RU" dirty="0" smtClean="0"/>
              <a:t>серьёзный </a:t>
            </a:r>
            <a:r>
              <a:rPr lang="ru-RU" dirty="0"/>
              <a:t>и ответственный </a:t>
            </a:r>
            <a:r>
              <a:rPr lang="ru-RU" dirty="0" smtClean="0"/>
              <a:t>труд</a:t>
            </a:r>
            <a:endParaRPr lang="ru-RU" dirty="0"/>
          </a:p>
        </p:txBody>
      </p:sp>
      <p:pic>
        <p:nvPicPr>
          <p:cNvPr id="45" name="Picture 6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r="59993" b="85095"/>
          <a:stretch/>
        </p:blipFill>
        <p:spPr bwMode="auto">
          <a:xfrm rot="2987289">
            <a:off x="8969797" y="4190227"/>
            <a:ext cx="445557" cy="50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14021" r="43403" b="70063"/>
          <a:stretch/>
        </p:blipFill>
        <p:spPr bwMode="auto">
          <a:xfrm rot="19360083">
            <a:off x="4337369" y="4097546"/>
            <a:ext cx="391700" cy="42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t="29179" r="62116" b="55410"/>
          <a:stretch/>
        </p:blipFill>
        <p:spPr bwMode="auto">
          <a:xfrm rot="1773121">
            <a:off x="4854803" y="3577940"/>
            <a:ext cx="513882" cy="60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Картинки по запросу алфавит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54" b="86605"/>
          <a:stretch/>
        </p:blipFill>
        <p:spPr bwMode="auto">
          <a:xfrm>
            <a:off x="3143286" y="3413134"/>
            <a:ext cx="556438" cy="4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Картинки по запросу алфавит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t="57154" r="60081" b="27665"/>
          <a:stretch/>
        </p:blipFill>
        <p:spPr bwMode="auto">
          <a:xfrm rot="18675904">
            <a:off x="7836843" y="4929416"/>
            <a:ext cx="525046" cy="5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Картинки по запросу алфавит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6" t="86401" r="35304"/>
          <a:stretch/>
        </p:blipFill>
        <p:spPr bwMode="auto">
          <a:xfrm>
            <a:off x="5203924" y="4856885"/>
            <a:ext cx="557103" cy="44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Картинки по запросу алфавит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84614" r="57609"/>
          <a:stretch/>
        </p:blipFill>
        <p:spPr bwMode="auto">
          <a:xfrm>
            <a:off x="9621909" y="4856885"/>
            <a:ext cx="680484" cy="7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43684" r="62824" b="41411"/>
          <a:stretch/>
        </p:blipFill>
        <p:spPr bwMode="auto">
          <a:xfrm rot="20395423">
            <a:off x="6179824" y="4662420"/>
            <a:ext cx="475516" cy="5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ятиугольник 36"/>
          <p:cNvSpPr/>
          <p:nvPr/>
        </p:nvSpPr>
        <p:spPr>
          <a:xfrm>
            <a:off x="2723072" y="4065174"/>
            <a:ext cx="6745856" cy="664234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испытывать </a:t>
            </a:r>
            <a:r>
              <a:rPr lang="ru-RU" dirty="0"/>
              <a:t>чувство ответственности не только за собственные успехи, но и за успехи своих партнеров, всего </a:t>
            </a:r>
            <a:r>
              <a:rPr lang="ru-RU" dirty="0" smtClean="0"/>
              <a:t>класса</a:t>
            </a:r>
            <a:endParaRPr lang="ru-RU" dirty="0"/>
          </a:p>
        </p:txBody>
      </p:sp>
      <p:pic>
        <p:nvPicPr>
          <p:cNvPr id="48" name="Picture 12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1" t="86500" r="13996"/>
          <a:stretch/>
        </p:blipFill>
        <p:spPr bwMode="auto">
          <a:xfrm rot="20350984">
            <a:off x="8747425" y="4357580"/>
            <a:ext cx="598931" cy="5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9" grpId="0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6935" y="1401288"/>
            <a:ext cx="7790213" cy="409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23" y="1291441"/>
            <a:ext cx="7655125" cy="42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19425" y="2819218"/>
            <a:ext cx="6200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Сотрудничество </a:t>
            </a:r>
            <a:r>
              <a:rPr lang="ru-RU" sz="2400" dirty="0"/>
              <a:t>предполагает ориентацию на приоритет совершенствующейся социально успешной личности, способной постоянно адаптироваться к изменяющимся условиям. </a:t>
            </a:r>
          </a:p>
        </p:txBody>
      </p:sp>
    </p:spTree>
    <p:extLst>
      <p:ext uri="{BB962C8B-B14F-4D97-AF65-F5344CB8AC3E}">
        <p14:creationId xmlns:p14="http://schemas.microsoft.com/office/powerpoint/2010/main" val="26328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B327A"/>
                </a:solidFill>
              </a:rPr>
              <a:t>Создание ситуации успеха </a:t>
            </a:r>
            <a:br>
              <a:rPr lang="ru-RU" sz="3600" dirty="0" smtClean="0">
                <a:solidFill>
                  <a:srgbClr val="6B327A"/>
                </a:solidFill>
              </a:rPr>
            </a:br>
            <a:r>
              <a:rPr lang="ru-RU" sz="3600" dirty="0" smtClean="0">
                <a:solidFill>
                  <a:srgbClr val="6B327A"/>
                </a:solidFill>
              </a:rPr>
              <a:t>при обучении в сотрудничестве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005" y="2396128"/>
            <a:ext cx="108779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обучающиеся оказывают </a:t>
            </a:r>
            <a:r>
              <a:rPr lang="ru-RU" dirty="0"/>
              <a:t>и принимают помощь и </a:t>
            </a:r>
            <a:r>
              <a:rPr lang="ru-RU" dirty="0" smtClean="0"/>
              <a:t>поддержку: </a:t>
            </a:r>
            <a:r>
              <a:rPr lang="ru-RU" dirty="0"/>
              <a:t>не </a:t>
            </a:r>
            <a:r>
              <a:rPr lang="ru-RU" dirty="0" smtClean="0"/>
              <a:t>только помощь </a:t>
            </a:r>
            <a:r>
              <a:rPr lang="ru-RU" dirty="0"/>
              <a:t>в </a:t>
            </a:r>
            <a:r>
              <a:rPr lang="ru-RU" dirty="0" smtClean="0"/>
              <a:t>учёбе</a:t>
            </a:r>
            <a:r>
              <a:rPr lang="ru-RU" dirty="0"/>
              <a:t>, но и </a:t>
            </a:r>
            <a:r>
              <a:rPr lang="ru-RU" dirty="0" smtClean="0"/>
              <a:t>дружеское участие;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обмен </a:t>
            </a:r>
            <a:r>
              <a:rPr lang="ru-RU" dirty="0"/>
              <a:t>информацией и «материальными ресурсами</a:t>
            </a:r>
            <a:r>
              <a:rPr lang="ru-RU" dirty="0" smtClean="0"/>
              <a:t>»;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члены группы учат </a:t>
            </a:r>
            <a:r>
              <a:rPr lang="ru-RU" dirty="0"/>
              <a:t>друг друга, формируют </a:t>
            </a:r>
            <a:r>
              <a:rPr lang="ru-RU" dirty="0" smtClean="0"/>
              <a:t>навыки </a:t>
            </a:r>
            <a:r>
              <a:rPr lang="ru-RU" dirty="0"/>
              <a:t>вести </a:t>
            </a:r>
            <a:r>
              <a:rPr lang="ru-RU" dirty="0" smtClean="0"/>
              <a:t>дискуссию </a:t>
            </a:r>
            <a:r>
              <a:rPr lang="ru-RU" dirty="0"/>
              <a:t>и аргументировать свою точку зрения, конфликты на интеллектуальной почве развивают любознательность, побуждают к овладению знаниями и к их переосмыслению, к более глубокому проникновению в изучаемую проблему</a:t>
            </a:r>
            <a:r>
              <a:rPr lang="ru-RU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поддерживают </a:t>
            </a:r>
            <a:r>
              <a:rPr lang="ru-RU" dirty="0"/>
              <a:t>друг друга в стремлении учиться как можно </a:t>
            </a:r>
            <a:r>
              <a:rPr lang="ru-RU" dirty="0" smtClean="0"/>
              <a:t>лучше: ребёнок, </a:t>
            </a:r>
            <a:r>
              <a:rPr lang="ru-RU" dirty="0"/>
              <a:t>помогающий учиться своим товарищам, и сам начинает делать заметные успехи;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оказывают влияние друг на </a:t>
            </a:r>
            <a:r>
              <a:rPr lang="ru-RU" dirty="0" smtClean="0"/>
              <a:t>друга;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имеют чётко </a:t>
            </a:r>
            <a:r>
              <a:rPr lang="ru-RU" dirty="0"/>
              <a:t>выраженную </a:t>
            </a:r>
            <a:r>
              <a:rPr lang="ru-RU" dirty="0" smtClean="0"/>
              <a:t>мотивацию, </a:t>
            </a:r>
            <a:r>
              <a:rPr lang="ru-RU" dirty="0"/>
              <a:t>стремление к овладению знаниями усиливается благодаря коллективному труду во имя общей цели;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создают обстановку взаимного </a:t>
            </a:r>
            <a:r>
              <a:rPr lang="ru-RU" dirty="0" smtClean="0"/>
              <a:t>доверия;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успешно </a:t>
            </a:r>
            <a:r>
              <a:rPr lang="ru-RU" dirty="0"/>
              <a:t>справляются со стрессами и раздражительностью. </a:t>
            </a:r>
          </a:p>
        </p:txBody>
      </p:sp>
    </p:spTree>
    <p:extLst>
      <p:ext uri="{BB962C8B-B14F-4D97-AF65-F5344CB8AC3E}">
        <p14:creationId xmlns:p14="http://schemas.microsoft.com/office/powerpoint/2010/main" val="20190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088887" y="2984889"/>
            <a:ext cx="3980655" cy="2480154"/>
            <a:chOff x="2594540" y="2217901"/>
            <a:chExt cx="7002920" cy="405597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" t="9440" r="4114"/>
            <a:stretch/>
          </p:blipFill>
          <p:spPr bwMode="auto">
            <a:xfrm>
              <a:off x="2594540" y="2217901"/>
              <a:ext cx="7002920" cy="405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8" r="59993" b="85095"/>
            <a:stretch/>
          </p:blipFill>
          <p:spPr bwMode="auto">
            <a:xfrm>
              <a:off x="3188511" y="5564013"/>
              <a:ext cx="625643" cy="709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9" t="43684" r="62824" b="41411"/>
            <a:stretch/>
          </p:blipFill>
          <p:spPr bwMode="auto">
            <a:xfrm>
              <a:off x="3188511" y="4111746"/>
              <a:ext cx="544215" cy="65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5" t="29179" r="62116" b="55410"/>
            <a:stretch/>
          </p:blipFill>
          <p:spPr bwMode="auto">
            <a:xfrm rot="1773121">
              <a:off x="8114215" y="2295283"/>
              <a:ext cx="454377" cy="533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1" t="86500" r="13996"/>
            <a:stretch/>
          </p:blipFill>
          <p:spPr bwMode="auto">
            <a:xfrm rot="20126257">
              <a:off x="2860292" y="2894881"/>
              <a:ext cx="656439" cy="575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Картинки по запросу алфавит пн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75" t="14021" r="43403" b="70063"/>
            <a:stretch/>
          </p:blipFill>
          <p:spPr bwMode="auto">
            <a:xfrm rot="19135356">
              <a:off x="8566396" y="3112801"/>
              <a:ext cx="582205" cy="63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B327A"/>
                </a:solidFill>
              </a:rPr>
              <a:t>Результативность обучения в сотрудничестве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0369" y="2629575"/>
            <a:ext cx="3240000" cy="90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формирование глубоких и прочных знаний в изучении учебных </a:t>
            </a:r>
            <a:r>
              <a:rPr lang="ru-RU" dirty="0" smtClean="0"/>
              <a:t>предметов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6982" y="4737769"/>
            <a:ext cx="3780000" cy="97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формирование </a:t>
            </a:r>
            <a:r>
              <a:rPr lang="ru-RU" dirty="0"/>
              <a:t>критического подхода к информации и умения аргументировать свою точку </a:t>
            </a:r>
            <a:r>
              <a:rPr lang="ru-RU" dirty="0" smtClean="0"/>
              <a:t>зрения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07593" y="2626532"/>
            <a:ext cx="3240000" cy="90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развитие творческих способностей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51192" y="4717104"/>
            <a:ext cx="3780000" cy="97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применение полученных знаний в незнакомой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21337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6935" y="1401288"/>
            <a:ext cx="7790213" cy="409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23" y="1291441"/>
            <a:ext cx="7655125" cy="42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5429" y="1960722"/>
            <a:ext cx="6293224" cy="290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Педагогическое сотрудничество, ставя своей задачей развитие способностей каждого ученика, создает условия для социального признания личности школьника, а потому педагогическое сотрудничество на уроке по праву должно занять соответствующее место в конструктивной и прогностической деятельности 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ea typeface="Times New Roman" panose="02020603050405020304" pitchFamily="18" charset="0"/>
              </a:rPr>
              <a:t>педагога, </a:t>
            </a:r>
            <a:r>
              <a:rPr lang="ru-RU" sz="2000" dirty="0">
                <a:ea typeface="Times New Roman" panose="02020603050405020304" pitchFamily="18" charset="0"/>
              </a:rPr>
              <a:t>так как позволяет осуществлять выбор оптимального способа деятельности в обучении учащихся.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6935" y="1401288"/>
            <a:ext cx="7790213" cy="409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23" y="1291441"/>
            <a:ext cx="7655125" cy="42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13738" y="2683661"/>
            <a:ext cx="6291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У</a:t>
            </a:r>
            <a:r>
              <a:rPr lang="ru-RU" sz="2400" b="1" i="1" dirty="0" smtClean="0"/>
              <a:t>чебное сотрудничество </a:t>
            </a:r>
            <a:r>
              <a:rPr lang="ru-RU" sz="2400" dirty="0" smtClean="0"/>
              <a:t>— многостороннее </a:t>
            </a:r>
            <a:r>
              <a:rPr lang="ru-RU" sz="2400" dirty="0"/>
              <a:t>взаимодействие внутри учебной группы и взаимодействие </a:t>
            </a:r>
            <a:r>
              <a:rPr lang="ru-RU" sz="2400" dirty="0" smtClean="0"/>
              <a:t>педагога </a:t>
            </a:r>
            <a:r>
              <a:rPr lang="ru-RU" sz="2400" dirty="0"/>
              <a:t>с группой.</a:t>
            </a:r>
          </a:p>
        </p:txBody>
      </p:sp>
    </p:spTree>
    <p:extLst>
      <p:ext uri="{BB962C8B-B14F-4D97-AF65-F5344CB8AC3E}">
        <p14:creationId xmlns:p14="http://schemas.microsoft.com/office/powerpoint/2010/main" val="362550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6799" r="10877" b="12582"/>
          <a:stretch/>
        </p:blipFill>
        <p:spPr bwMode="auto">
          <a:xfrm>
            <a:off x="3811979" y="1251663"/>
            <a:ext cx="4230141" cy="4185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3633848" y="1227665"/>
            <a:ext cx="4726381" cy="439756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79842" y="1879219"/>
            <a:ext cx="2522942" cy="744861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пространственное </a:t>
            </a:r>
            <a:r>
              <a:rPr lang="ru-RU" sz="1600" dirty="0"/>
              <a:t>и </a:t>
            </a:r>
            <a:r>
              <a:rPr lang="ru-RU" sz="1600" dirty="0" smtClean="0"/>
              <a:t>временное соприсутствие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42120" y="4207141"/>
            <a:ext cx="1800000" cy="5400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единство </a:t>
            </a:r>
            <a:r>
              <a:rPr lang="ru-RU" sz="1600" dirty="0"/>
              <a:t>цели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29735" y="5437513"/>
            <a:ext cx="2546722" cy="7200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организация </a:t>
            </a:r>
            <a:r>
              <a:rPr lang="ru-RU" sz="1600" dirty="0"/>
              <a:t>и </a:t>
            </a:r>
            <a:r>
              <a:rPr lang="ru-RU" sz="1600" dirty="0" smtClean="0"/>
              <a:t>управление </a:t>
            </a:r>
            <a:r>
              <a:rPr lang="ru-RU" sz="1600" dirty="0"/>
              <a:t>деятельностью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8167" y="4457100"/>
            <a:ext cx="2675177" cy="75659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разделением функций, действий, операций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0037" y="1882137"/>
            <a:ext cx="2686932" cy="774549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наличие </a:t>
            </a:r>
            <a:r>
              <a:rPr lang="ru-RU" sz="1600" dirty="0"/>
              <a:t>позитивных межличностных отношений</a:t>
            </a: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942742" y="2847101"/>
            <a:ext cx="1942339" cy="14962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СОТРУДНИЧЕСТВО</a:t>
            </a:r>
            <a:endParaRPr lang="ru-RU" sz="2000" b="1" cap="none" spc="0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5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45679" y="5102185"/>
            <a:ext cx="3847605" cy="720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Основатели педагогики сотрудничества</a:t>
            </a:r>
            <a:endParaRPr lang="ru-RU" dirty="0"/>
          </a:p>
        </p:txBody>
      </p:sp>
      <p:pic>
        <p:nvPicPr>
          <p:cNvPr id="1028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4" y="1904390"/>
            <a:ext cx="5618057" cy="319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6450" y="2381386"/>
            <a:ext cx="50895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Педагогика сотрудничества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должна была объединить педагогов с различными подходами к воспитанию и обучению, для которых было единым стремление к </a:t>
            </a:r>
            <a:r>
              <a:rPr lang="ru-RU" sz="2000" dirty="0" err="1"/>
              <a:t>гуманизации</a:t>
            </a:r>
            <a:r>
              <a:rPr lang="ru-RU" sz="2000" dirty="0"/>
              <a:t> системы образования и создание альтернативы устаревшей официозной педагогике конца советского периода.</a:t>
            </a:r>
          </a:p>
        </p:txBody>
      </p:sp>
      <p:pic>
        <p:nvPicPr>
          <p:cNvPr id="3074" name="Picture 2" descr="Картинки по запросу педагогика сотрудниче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62" y="1881953"/>
            <a:ext cx="5232023" cy="281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6935" y="1401288"/>
            <a:ext cx="7790213" cy="409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23" y="1291441"/>
            <a:ext cx="7655125" cy="42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61953" y="2069917"/>
            <a:ext cx="67926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Гуманистическая сущность педагогики </a:t>
            </a:r>
            <a:r>
              <a:rPr lang="ru-RU" sz="2400" b="1" i="1" dirty="0" smtClean="0"/>
              <a:t>сотрудничества </a:t>
            </a:r>
            <a:r>
              <a:rPr lang="ru-RU" sz="2400" dirty="0" smtClean="0"/>
              <a:t>— обеспечить </a:t>
            </a:r>
            <a:r>
              <a:rPr lang="ru-RU" sz="2400" dirty="0"/>
              <a:t>каждому ученику условия для обучения и воспитания в соответствии с его желаниями и возможностями. </a:t>
            </a:r>
            <a:endParaRPr lang="ru-RU" sz="2400" dirty="0" smtClean="0"/>
          </a:p>
          <a:p>
            <a:r>
              <a:rPr lang="ru-RU" sz="2400" dirty="0" smtClean="0"/>
              <a:t>Выполнение </a:t>
            </a:r>
            <a:r>
              <a:rPr lang="ru-RU" sz="2400" dirty="0"/>
              <a:t>этих условий позволяет организовать сотрудничество между учителем и учеником и максимально обеспечить самостоятельность учащихся в учебной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4144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80251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6B327A"/>
                </a:solidFill>
              </a:rPr>
              <a:t>	Основные идеи педагогики </a:t>
            </a:r>
            <a:r>
              <a:rPr lang="ru-RU" sz="3600" dirty="0" smtClean="0">
                <a:solidFill>
                  <a:srgbClr val="6B327A"/>
                </a:solidFill>
              </a:rPr>
              <a:t>сотрудничества</a:t>
            </a:r>
            <a:endParaRPr lang="ru-RU" sz="3600" dirty="0">
              <a:solidFill>
                <a:srgbClr val="6B327A"/>
              </a:solidFill>
            </a:endParaRPr>
          </a:p>
        </p:txBody>
      </p:sp>
      <p:pic>
        <p:nvPicPr>
          <p:cNvPr id="20" name="Picture 6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r="59993" b="85095"/>
          <a:stretch/>
        </p:blipFill>
        <p:spPr bwMode="auto">
          <a:xfrm rot="224727">
            <a:off x="8056844" y="4809746"/>
            <a:ext cx="625643" cy="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43684" r="62824" b="41411"/>
          <a:stretch/>
        </p:blipFill>
        <p:spPr bwMode="auto">
          <a:xfrm rot="1758291">
            <a:off x="11248222" y="3520255"/>
            <a:ext cx="544215" cy="65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1" t="86500" r="13996"/>
          <a:stretch/>
        </p:blipFill>
        <p:spPr bwMode="auto">
          <a:xfrm rot="20350984">
            <a:off x="9317320" y="5685567"/>
            <a:ext cx="733927" cy="64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14021" r="43403" b="70063"/>
          <a:stretch/>
        </p:blipFill>
        <p:spPr bwMode="auto">
          <a:xfrm rot="19360083">
            <a:off x="8969962" y="5115436"/>
            <a:ext cx="582205" cy="6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t="29179" r="62116" b="55410"/>
          <a:stretch/>
        </p:blipFill>
        <p:spPr bwMode="auto">
          <a:xfrm rot="1773121">
            <a:off x="11224569" y="2461677"/>
            <a:ext cx="454377" cy="5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0441" y="2529182"/>
            <a:ext cx="66767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обучение </a:t>
            </a:r>
            <a:r>
              <a:rPr lang="ru-RU" sz="2000" dirty="0" smtClean="0"/>
              <a:t>ребёнка </a:t>
            </a:r>
            <a:r>
              <a:rPr lang="ru-RU" sz="2000" dirty="0"/>
              <a:t>в зоне ближайшего развития;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учение без принуждения;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набор ключевых слов, знаков, расположенных в виде опорной схемы, для исключения зубрежки материала;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идея опережения;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идея крупных блоков;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идея свободы выбора;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идея диалогического размышления;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идея интеллектуального фона класса;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идея совместной деятельности </a:t>
            </a:r>
            <a:r>
              <a:rPr lang="ru-RU" sz="2000" dirty="0" smtClean="0"/>
              <a:t>педагогов </a:t>
            </a:r>
            <a:r>
              <a:rPr lang="ru-RU" sz="2000" dirty="0"/>
              <a:t>и </a:t>
            </a:r>
            <a:r>
              <a:rPr lang="ru-RU" sz="2000" dirty="0" smtClean="0"/>
              <a:t>обучающихся;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идея добровольности в досуговой деятельности.</a:t>
            </a:r>
          </a:p>
        </p:txBody>
      </p:sp>
      <p:pic>
        <p:nvPicPr>
          <p:cNvPr id="30" name="Picture 2" descr="E:\изображения\Camera Roll\rnzttjfzwnruumppycx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88" y="2859486"/>
            <a:ext cx="2697690" cy="23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3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780251"/>
            <a:ext cx="10248900" cy="130386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6B327A"/>
                </a:solidFill>
              </a:rPr>
              <a:t>	</a:t>
            </a:r>
            <a:r>
              <a:rPr lang="ru-RU" sz="3600" dirty="0" smtClean="0">
                <a:solidFill>
                  <a:srgbClr val="6B327A"/>
                </a:solidFill>
              </a:rPr>
              <a:t>Принципы педагогики сотрудничества</a:t>
            </a:r>
            <a:endParaRPr lang="ru-RU" sz="3600" dirty="0">
              <a:solidFill>
                <a:srgbClr val="6B327A"/>
              </a:solidFill>
            </a:endParaRPr>
          </a:p>
        </p:txBody>
      </p:sp>
      <p:pic>
        <p:nvPicPr>
          <p:cNvPr id="20" name="Picture 6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r="59993" b="85095"/>
          <a:stretch/>
        </p:blipFill>
        <p:spPr bwMode="auto">
          <a:xfrm rot="2987289">
            <a:off x="11453041" y="3160367"/>
            <a:ext cx="445557" cy="50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43684" r="62824" b="41411"/>
          <a:stretch/>
        </p:blipFill>
        <p:spPr bwMode="auto">
          <a:xfrm rot="711159">
            <a:off x="2659029" y="2481951"/>
            <a:ext cx="456070" cy="5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1" t="86500" r="13996"/>
          <a:stretch/>
        </p:blipFill>
        <p:spPr bwMode="auto">
          <a:xfrm rot="20350984">
            <a:off x="10323876" y="2346088"/>
            <a:ext cx="598931" cy="5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14021" r="43403" b="70063"/>
          <a:stretch/>
        </p:blipFill>
        <p:spPr bwMode="auto">
          <a:xfrm rot="19360083">
            <a:off x="2030313" y="2784962"/>
            <a:ext cx="391700" cy="42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Картинки по запросу алфавит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t="29179" r="62116" b="55410"/>
          <a:stretch/>
        </p:blipFill>
        <p:spPr bwMode="auto">
          <a:xfrm rot="1773121">
            <a:off x="11189577" y="2343072"/>
            <a:ext cx="452436" cy="5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изображения\Camera Roll\rnzttjfzwnruumppycx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620" y="3029600"/>
            <a:ext cx="2043076" cy="177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учитель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8" y="3413135"/>
            <a:ext cx="1500990" cy="15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166633" y="2594631"/>
            <a:ext cx="5515534" cy="613126"/>
            <a:chOff x="3166633" y="2594631"/>
            <a:chExt cx="5751044" cy="61312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381374" y="2670961"/>
              <a:ext cx="5262041" cy="47849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общность целей в педагогическом </a:t>
              </a:r>
              <a:r>
                <a:rPr lang="ru-RU" dirty="0" smtClean="0"/>
                <a:t>процессе</a:t>
              </a:r>
              <a:endParaRPr lang="ru-RU" dirty="0"/>
            </a:p>
          </p:txBody>
        </p:sp>
        <p:sp>
          <p:nvSpPr>
            <p:cNvPr id="12" name="Нашивка 11"/>
            <p:cNvSpPr/>
            <p:nvPr/>
          </p:nvSpPr>
          <p:spPr>
            <a:xfrm>
              <a:off x="8397122" y="2594631"/>
              <a:ext cx="520555" cy="595095"/>
            </a:xfrm>
            <a:prstGeom prst="chevr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/>
            <p:cNvSpPr/>
            <p:nvPr/>
          </p:nvSpPr>
          <p:spPr>
            <a:xfrm flipH="1">
              <a:off x="3166633" y="2612662"/>
              <a:ext cx="520555" cy="595095"/>
            </a:xfrm>
            <a:prstGeom prst="chevr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205385" y="3269884"/>
            <a:ext cx="5490766" cy="595095"/>
            <a:chOff x="3166633" y="2594631"/>
            <a:chExt cx="5751044" cy="61312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381374" y="2670961"/>
              <a:ext cx="5262041" cy="47849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равноправные партнеры</a:t>
              </a:r>
            </a:p>
          </p:txBody>
        </p:sp>
        <p:sp>
          <p:nvSpPr>
            <p:cNvPr id="27" name="Нашивка 26"/>
            <p:cNvSpPr/>
            <p:nvPr/>
          </p:nvSpPr>
          <p:spPr>
            <a:xfrm>
              <a:off x="8397122" y="2594631"/>
              <a:ext cx="520555" cy="595095"/>
            </a:xfrm>
            <a:prstGeom prst="chevr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Нашивка 27"/>
            <p:cNvSpPr/>
            <p:nvPr/>
          </p:nvSpPr>
          <p:spPr>
            <a:xfrm flipH="1">
              <a:off x="3166633" y="2612662"/>
              <a:ext cx="520555" cy="595095"/>
            </a:xfrm>
            <a:prstGeom prst="chevr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 flipH="1">
            <a:off x="5133975" y="3924790"/>
            <a:ext cx="3966549" cy="684000"/>
            <a:chOff x="3353081" y="2359755"/>
            <a:chExt cx="5618795" cy="559927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09835" y="2400384"/>
              <a:ext cx="5262041" cy="47849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 самостоятельность </a:t>
              </a:r>
              <a:r>
                <a:rPr lang="ru-RU" dirty="0"/>
                <a:t>в приобретении знаний и опыта</a:t>
              </a:r>
            </a:p>
          </p:txBody>
        </p:sp>
        <p:sp>
          <p:nvSpPr>
            <p:cNvPr id="36" name="Нашивка 35"/>
            <p:cNvSpPr/>
            <p:nvPr/>
          </p:nvSpPr>
          <p:spPr>
            <a:xfrm flipH="1">
              <a:off x="3353081" y="2359755"/>
              <a:ext cx="685469" cy="559927"/>
            </a:xfrm>
            <a:prstGeom prst="chevr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616043" y="5323393"/>
            <a:ext cx="8870982" cy="764388"/>
            <a:chOff x="2403277" y="1964068"/>
            <a:chExt cx="10609025" cy="112768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403277" y="2055034"/>
              <a:ext cx="10357332" cy="94286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/>
                <a:t>создание условий для свободного развития творческой индивидуальности и активности, воспитания коллективизма, товарищества, взаимопомощи, дисциплинированности.</a:t>
              </a:r>
            </a:p>
          </p:txBody>
        </p:sp>
        <p:sp>
          <p:nvSpPr>
            <p:cNvPr id="42" name="Нашивка 41"/>
            <p:cNvSpPr/>
            <p:nvPr/>
          </p:nvSpPr>
          <p:spPr>
            <a:xfrm>
              <a:off x="12404475" y="1964068"/>
              <a:ext cx="607827" cy="1127686"/>
            </a:xfrm>
            <a:prstGeom prst="chevr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20765" y="4093073"/>
            <a:ext cx="3192604" cy="714003"/>
            <a:chOff x="2120765" y="4093073"/>
            <a:chExt cx="3192604" cy="714003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366539" y="4181139"/>
              <a:ext cx="2946830" cy="57970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авторитетный советчик, старший товарищ</a:t>
              </a:r>
            </a:p>
          </p:txBody>
        </p:sp>
        <p:sp>
          <p:nvSpPr>
            <p:cNvPr id="43" name="Нашивка 42"/>
            <p:cNvSpPr/>
            <p:nvPr/>
          </p:nvSpPr>
          <p:spPr>
            <a:xfrm flipH="1">
              <a:off x="2120765" y="4093073"/>
              <a:ext cx="603384" cy="714003"/>
            </a:xfrm>
            <a:prstGeom prst="chevr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953298" y="4639394"/>
            <a:ext cx="4338430" cy="684000"/>
            <a:chOff x="4953298" y="4677494"/>
            <a:chExt cx="4338430" cy="684000"/>
          </a:xfrm>
        </p:grpSpPr>
        <p:sp>
          <p:nvSpPr>
            <p:cNvPr id="38" name="Прямоугольник 37"/>
            <p:cNvSpPr/>
            <p:nvPr/>
          </p:nvSpPr>
          <p:spPr>
            <a:xfrm flipH="1">
              <a:off x="4953298" y="4727230"/>
              <a:ext cx="4105576" cy="58452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самостоятельность в формировании собственной жизненной позиции</a:t>
              </a:r>
            </a:p>
          </p:txBody>
        </p:sp>
        <p:sp>
          <p:nvSpPr>
            <p:cNvPr id="44" name="Нашивка 43"/>
            <p:cNvSpPr/>
            <p:nvPr/>
          </p:nvSpPr>
          <p:spPr>
            <a:xfrm>
              <a:off x="8826021" y="4677494"/>
              <a:ext cx="465707" cy="684000"/>
            </a:xfrm>
            <a:prstGeom prst="chevr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0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2513</TotalTime>
  <Words>1838</Words>
  <Application>Microsoft Office PowerPoint</Application>
  <PresentationFormat>Широкоэкранный</PresentationFormat>
  <Paragraphs>190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Педагогика сотрудничества как образовательная технология и её реализация в практической деятельности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идеи педагогики сотрудничества</vt:lpstr>
      <vt:lpstr> Принципы педагогики сотрудничества</vt:lpstr>
      <vt:lpstr> Характерные черты педагогики сотрудничества</vt:lpstr>
      <vt:lpstr> Характерные черты педагогики сотрудничества</vt:lpstr>
      <vt:lpstr> Характерные черты педагогики сотрудничества</vt:lpstr>
      <vt:lpstr> Характерные черты педагогики сотрудничества</vt:lpstr>
      <vt:lpstr> Характерные черты педагогики сотрудничества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ситуации успеха  при обучении в сотрудничестве</vt:lpstr>
      <vt:lpstr>Результативность обучения в сотрудничестве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RePack by Diakov</cp:lastModifiedBy>
  <cp:revision>241</cp:revision>
  <dcterms:created xsi:type="dcterms:W3CDTF">2017-01-09T10:38:11Z</dcterms:created>
  <dcterms:modified xsi:type="dcterms:W3CDTF">2017-04-26T13:57:34Z</dcterms:modified>
</cp:coreProperties>
</file>